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  <p:sldMasterId id="2147483767" r:id="rId2"/>
    <p:sldMasterId id="2147483769" r:id="rId3"/>
    <p:sldMasterId id="2147483771" r:id="rId4"/>
    <p:sldMasterId id="2147483784" r:id="rId5"/>
    <p:sldMasterId id="2147483790" r:id="rId6"/>
  </p:sldMasterIdLst>
  <p:notesMasterIdLst>
    <p:notesMasterId r:id="rId45"/>
  </p:notesMasterIdLst>
  <p:handoutMasterIdLst>
    <p:handoutMasterId r:id="rId46"/>
  </p:handoutMasterIdLst>
  <p:sldIdLst>
    <p:sldId id="845" r:id="rId7"/>
    <p:sldId id="855" r:id="rId8"/>
    <p:sldId id="856" r:id="rId9"/>
    <p:sldId id="876" r:id="rId10"/>
    <p:sldId id="877" r:id="rId11"/>
    <p:sldId id="857" r:id="rId12"/>
    <p:sldId id="846" r:id="rId13"/>
    <p:sldId id="847" r:id="rId14"/>
    <p:sldId id="849" r:id="rId15"/>
    <p:sldId id="848" r:id="rId16"/>
    <p:sldId id="852" r:id="rId17"/>
    <p:sldId id="875" r:id="rId18"/>
    <p:sldId id="874" r:id="rId19"/>
    <p:sldId id="881" r:id="rId20"/>
    <p:sldId id="858" r:id="rId21"/>
    <p:sldId id="859" r:id="rId22"/>
    <p:sldId id="860" r:id="rId23"/>
    <p:sldId id="880" r:id="rId24"/>
    <p:sldId id="861" r:id="rId25"/>
    <p:sldId id="862" r:id="rId26"/>
    <p:sldId id="863" r:id="rId27"/>
    <p:sldId id="882" r:id="rId28"/>
    <p:sldId id="864" r:id="rId29"/>
    <p:sldId id="865" r:id="rId30"/>
    <p:sldId id="866" r:id="rId31"/>
    <p:sldId id="883" r:id="rId32"/>
    <p:sldId id="867" r:id="rId33"/>
    <p:sldId id="868" r:id="rId34"/>
    <p:sldId id="869" r:id="rId35"/>
    <p:sldId id="884" r:id="rId36"/>
    <p:sldId id="870" r:id="rId37"/>
    <p:sldId id="873" r:id="rId38"/>
    <p:sldId id="871" r:id="rId39"/>
    <p:sldId id="872" r:id="rId40"/>
    <p:sldId id="878" r:id="rId41"/>
    <p:sldId id="854" r:id="rId42"/>
    <p:sldId id="853" r:id="rId43"/>
    <p:sldId id="879" r:id="rId44"/>
  </p:sldIdLst>
  <p:sldSz cx="24384000" cy="13716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DIN Next LT Pro Condensed" panose="020B0506020203050203" pitchFamily="34" charset="0"/>
      <p:regular r:id="rId51"/>
      <p:bold r:id="rId52"/>
    </p:embeddedFont>
    <p:embeddedFont>
      <p:font typeface="DIN Next LT Pro Light Condensed" panose="020B0306020203050203" pitchFamily="34" charset="0"/>
      <p:regular r:id="rId53"/>
    </p:embeddedFont>
  </p:embeddedFontLst>
  <p:defaultTextStyle>
    <a:defPPr>
      <a:defRPr lang="en-US"/>
    </a:defPPr>
    <a:lvl1pPr marL="0" algn="l" defTabSz="182858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292" algn="l" defTabSz="182858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584" algn="l" defTabSz="182858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875" algn="l" defTabSz="182858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7167" algn="l" defTabSz="182858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1460" algn="l" defTabSz="182858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5752" algn="l" defTabSz="182858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400044" algn="l" defTabSz="182858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4336" algn="l" defTabSz="182858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E8C425D6-0A28-9545-A160-AEED70B48419}">
          <p14:sldIdLst>
            <p14:sldId id="845"/>
            <p14:sldId id="855"/>
            <p14:sldId id="856"/>
            <p14:sldId id="876"/>
            <p14:sldId id="877"/>
            <p14:sldId id="857"/>
            <p14:sldId id="846"/>
          </p14:sldIdLst>
        </p14:section>
        <p14:section name="Overview" id="{29854657-20B4-1345-A09C-E72D555B5D91}">
          <p14:sldIdLst>
            <p14:sldId id="847"/>
            <p14:sldId id="849"/>
            <p14:sldId id="848"/>
            <p14:sldId id="852"/>
          </p14:sldIdLst>
        </p14:section>
        <p14:section name="Business Models" id="{DA4FDE34-A686-FE4D-8EF1-5F817DFC6525}">
          <p14:sldIdLst>
            <p14:sldId id="875"/>
            <p14:sldId id="874"/>
            <p14:sldId id="881"/>
            <p14:sldId id="858"/>
            <p14:sldId id="859"/>
            <p14:sldId id="860"/>
            <p14:sldId id="880"/>
            <p14:sldId id="861"/>
            <p14:sldId id="862"/>
            <p14:sldId id="863"/>
            <p14:sldId id="882"/>
            <p14:sldId id="864"/>
            <p14:sldId id="865"/>
            <p14:sldId id="866"/>
            <p14:sldId id="883"/>
            <p14:sldId id="867"/>
            <p14:sldId id="868"/>
            <p14:sldId id="869"/>
            <p14:sldId id="884"/>
            <p14:sldId id="870"/>
            <p14:sldId id="873"/>
            <p14:sldId id="871"/>
            <p14:sldId id="872"/>
          </p14:sldIdLst>
        </p14:section>
        <p14:section name="References" id="{93DC3E29-4B29-8A42-81DA-2019AB601E89}">
          <p14:sldIdLst/>
        </p14:section>
        <p14:section name="CLOSING" id="{0E8DA6DD-D930-1941-9C9D-B3BBD135A4F0}">
          <p14:sldIdLst>
            <p14:sldId id="878"/>
            <p14:sldId id="854"/>
            <p14:sldId id="853"/>
            <p14:sldId id="879"/>
          </p14:sldIdLst>
        </p14:section>
        <p14:section name="BACKUP" id="{F867AD00-DA79-7646-96C5-AE3857E77C2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122" userDrawn="1">
          <p15:clr>
            <a:srgbClr val="A4A3A4"/>
          </p15:clr>
        </p15:guide>
        <p15:guide id="2" pos="14711" userDrawn="1">
          <p15:clr>
            <a:srgbClr val="A4A3A4"/>
          </p15:clr>
        </p15:guide>
        <p15:guide id="3" pos="15346" userDrawn="1">
          <p15:clr>
            <a:srgbClr val="A4A3A4"/>
          </p15:clr>
        </p15:guide>
        <p15:guide id="4" pos="3121" userDrawn="1">
          <p15:clr>
            <a:srgbClr val="A4A3A4"/>
          </p15:clr>
        </p15:guide>
        <p15:guide id="5" pos="14" userDrawn="1">
          <p15:clr>
            <a:srgbClr val="A4A3A4"/>
          </p15:clr>
        </p15:guide>
        <p15:guide id="6" pos="122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ngiz Türker" initials="CT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B401"/>
    <a:srgbClr val="EEEEEE"/>
    <a:srgbClr val="3C59D4"/>
    <a:srgbClr val="3386AF"/>
    <a:srgbClr val="33A9AF"/>
    <a:srgbClr val="C25252"/>
    <a:srgbClr val="DDD937"/>
    <a:srgbClr val="98B53D"/>
    <a:srgbClr val="AF4343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2" autoAdjust="0"/>
    <p:restoredTop sz="91283" autoAdjust="0"/>
  </p:normalViewPr>
  <p:slideViewPr>
    <p:cSldViewPr snapToGrid="0">
      <p:cViewPr varScale="1">
        <p:scale>
          <a:sx n="46" d="100"/>
          <a:sy n="46" d="100"/>
        </p:scale>
        <p:origin x="590" y="48"/>
      </p:cViewPr>
      <p:guideLst>
        <p:guide orient="horz" pos="1122"/>
        <p:guide pos="14711"/>
        <p:guide pos="15346"/>
        <p:guide pos="3121"/>
        <p:guide pos="14"/>
        <p:guide pos="12216"/>
      </p:guideLst>
    </p:cSldViewPr>
  </p:slideViewPr>
  <p:outlineViewPr>
    <p:cViewPr>
      <p:scale>
        <a:sx n="33" d="100"/>
        <a:sy n="33" d="100"/>
      </p:scale>
      <p:origin x="0" y="-25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notesViewPr>
    <p:cSldViewPr snapToGrid="0" showGuides="1">
      <p:cViewPr varScale="1">
        <p:scale>
          <a:sx n="144" d="100"/>
          <a:sy n="144" d="100"/>
        </p:scale>
        <p:origin x="476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17FD8-3C79-8D45-A2C8-4B6BBD51E2EE}" type="datetimeFigureOut">
              <a:rPr lang="de-DE" smtClean="0"/>
              <a:t>06.06.2019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CB825-4BC3-FA47-991F-83E99ADE5F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057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51A69-C562-4FC5-92DC-994CDC1376A2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47B73-6B03-4EF3-AD40-683CE00DABF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2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2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8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4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0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5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2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7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62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First Level Support Ersatz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02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- 1:10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29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Blackbox: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predictions</a:t>
            </a:r>
            <a:r>
              <a:rPr lang="de-DE" dirty="0"/>
              <a:t> / </a:t>
            </a:r>
            <a:r>
              <a:rPr lang="de-DE" dirty="0" err="1"/>
              <a:t>decissions</a:t>
            </a:r>
            <a:r>
              <a:rPr lang="de-DE" dirty="0"/>
              <a:t> / </a:t>
            </a:r>
            <a:r>
              <a:rPr lang="de-DE" dirty="0" err="1"/>
              <a:t>classifications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„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got</a:t>
            </a:r>
            <a:r>
              <a:rPr lang="de-DE" dirty="0"/>
              <a:t> </a:t>
            </a:r>
            <a:r>
              <a:rPr lang="de-DE" dirty="0" err="1"/>
              <a:t>trained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“</a:t>
            </a:r>
          </a:p>
          <a:p>
            <a:r>
              <a:rPr lang="de-DE" dirty="0"/>
              <a:t>Blackbox: Adaptive </a:t>
            </a:r>
            <a:r>
              <a:rPr lang="de-DE" dirty="0" err="1"/>
              <a:t>Prizing</a:t>
            </a:r>
            <a:r>
              <a:rPr lang="de-DE" dirty="0"/>
              <a:t> – </a:t>
            </a:r>
            <a:r>
              <a:rPr lang="de-DE" dirty="0" err="1"/>
              <a:t>Why</a:t>
            </a:r>
            <a:r>
              <a:rPr lang="de-DE" dirty="0"/>
              <a:t> do I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pay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, </a:t>
            </a:r>
            <a:r>
              <a:rPr lang="de-DE" dirty="0" err="1"/>
              <a:t>Judicial</a:t>
            </a:r>
            <a:r>
              <a:rPr lang="de-DE" dirty="0"/>
              <a:t> Assistance Systems – Computer </a:t>
            </a:r>
            <a:r>
              <a:rPr lang="de-DE" dirty="0" err="1"/>
              <a:t>says</a:t>
            </a:r>
            <a:r>
              <a:rPr lang="de-DE" dirty="0"/>
              <a:t> </a:t>
            </a:r>
            <a:r>
              <a:rPr lang="de-DE" dirty="0" err="1"/>
              <a:t>guilty</a:t>
            </a:r>
            <a:endParaRPr lang="de-DE" dirty="0"/>
          </a:p>
          <a:p>
            <a:r>
              <a:rPr lang="de-DE" dirty="0" err="1"/>
              <a:t>Accountability</a:t>
            </a:r>
            <a:r>
              <a:rPr lang="de-DE" dirty="0"/>
              <a:t>: </a:t>
            </a:r>
            <a:r>
              <a:rPr lang="de-DE" dirty="0" err="1"/>
              <a:t>Autonomous</a:t>
            </a:r>
            <a:r>
              <a:rPr lang="de-DE" dirty="0"/>
              <a:t> </a:t>
            </a:r>
            <a:r>
              <a:rPr lang="de-DE" dirty="0" err="1"/>
              <a:t>Driving</a:t>
            </a:r>
            <a:r>
              <a:rPr lang="de-DE" dirty="0"/>
              <a:t> – Who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responsible</a:t>
            </a:r>
            <a:r>
              <a:rPr lang="de-DE" dirty="0"/>
              <a:t> in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accident</a:t>
            </a:r>
            <a:r>
              <a:rPr lang="de-DE" dirty="0"/>
              <a:t>, Debugging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harder</a:t>
            </a:r>
            <a:endParaRPr lang="de-DE" dirty="0"/>
          </a:p>
          <a:p>
            <a:r>
              <a:rPr lang="de-DE" dirty="0"/>
              <a:t>Bias: Microsoft </a:t>
            </a:r>
            <a:r>
              <a:rPr lang="de-DE" dirty="0" err="1"/>
              <a:t>Tay</a:t>
            </a:r>
            <a:r>
              <a:rPr lang="de-DE" dirty="0"/>
              <a:t> </a:t>
            </a:r>
            <a:r>
              <a:rPr lang="de-DE" dirty="0" err="1"/>
              <a:t>tweets</a:t>
            </a:r>
            <a:r>
              <a:rPr lang="de-DE" dirty="0"/>
              <a:t>, Amazon AI </a:t>
            </a:r>
            <a:r>
              <a:rPr lang="de-DE" dirty="0" err="1"/>
              <a:t>recruiting</a:t>
            </a:r>
            <a:r>
              <a:rPr lang="de-DE" dirty="0"/>
              <a:t> </a:t>
            </a:r>
            <a:r>
              <a:rPr lang="de-DE" dirty="0" err="1"/>
              <a:t>tool</a:t>
            </a:r>
            <a:r>
              <a:rPr lang="de-DE" dirty="0"/>
              <a:t> </a:t>
            </a:r>
            <a:r>
              <a:rPr lang="de-DE" dirty="0" err="1"/>
              <a:t>favored</a:t>
            </a:r>
            <a:r>
              <a:rPr lang="de-DE" dirty="0"/>
              <a:t> </a:t>
            </a:r>
            <a:r>
              <a:rPr lang="de-DE" dirty="0" err="1"/>
              <a:t>men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technical</a:t>
            </a:r>
            <a:r>
              <a:rPr lang="de-DE" dirty="0"/>
              <a:t> </a:t>
            </a:r>
            <a:r>
              <a:rPr lang="de-DE" dirty="0" err="1"/>
              <a:t>jobs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01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HAL 9000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12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Künstliche Intelligenz: Nachahmen der menschlichen Intelligenz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Machine</a:t>
            </a:r>
            <a:r>
              <a:rPr lang="de-DE" dirty="0"/>
              <a:t> Learning: Statistisches Lernen von Daten</a:t>
            </a:r>
          </a:p>
          <a:p>
            <a:pPr marL="171450" indent="-171450">
              <a:buFontTx/>
              <a:buChar char="-"/>
            </a:pPr>
            <a:r>
              <a:rPr lang="de-DE" dirty="0"/>
              <a:t>Deep Learning: Komplexe Neuronale Netze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54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Program</a:t>
            </a:r>
            <a:r>
              <a:rPr lang="de-DE" dirty="0"/>
              <a:t> führt Aufgaben aus</a:t>
            </a:r>
          </a:p>
          <a:p>
            <a:pPr marL="171450" indent="-171450">
              <a:buFontTx/>
              <a:buChar char="-"/>
            </a:pPr>
            <a:r>
              <a:rPr lang="de-DE" dirty="0"/>
              <a:t>Wird gemessen</a:t>
            </a:r>
          </a:p>
          <a:p>
            <a:pPr marL="171450" indent="-171450">
              <a:buFontTx/>
              <a:buChar char="-"/>
            </a:pPr>
            <a:r>
              <a:rPr lang="de-DE" dirty="0"/>
              <a:t>Verbessert sich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50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MNIST: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set of 60,000 examples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 set of 10,000 examples</a:t>
            </a:r>
          </a:p>
          <a:p>
            <a:pPr marL="171450" indent="-171450">
              <a:buFontTx/>
              <a:buChar char="-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28x28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pixels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52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Existierenden Kunden anderes verkaufen</a:t>
            </a:r>
          </a:p>
          <a:p>
            <a:pPr marL="171450" indent="-171450">
              <a:buFontTx/>
              <a:buChar char="-"/>
            </a:pPr>
            <a:r>
              <a:rPr lang="de-DE" dirty="0"/>
              <a:t>Kaufhaus: </a:t>
            </a:r>
          </a:p>
          <a:p>
            <a:pPr marL="628596" lvl="1" indent="-171450">
              <a:buFontTx/>
              <a:buChar char="-"/>
            </a:pPr>
            <a:r>
              <a:rPr lang="de-DE" dirty="0"/>
              <a:t>Multi-Kategorien Kunden sind besser</a:t>
            </a:r>
          </a:p>
          <a:p>
            <a:pPr marL="628596" lvl="1" indent="-171450">
              <a:buFontTx/>
              <a:buChar char="-"/>
            </a:pPr>
            <a:r>
              <a:rPr lang="de-DE" dirty="0"/>
              <a:t>Kunde kauft Kleidung</a:t>
            </a:r>
          </a:p>
          <a:p>
            <a:pPr marL="628596" lvl="1" indent="-171450">
              <a:buFontTx/>
              <a:buChar char="-"/>
            </a:pPr>
            <a:r>
              <a:rPr lang="de-DE" dirty="0"/>
              <a:t>Andere kaufen Kleidung + Schuhe</a:t>
            </a:r>
          </a:p>
          <a:p>
            <a:pPr marL="628596" lvl="1" indent="-171450">
              <a:buFontTx/>
              <a:buChar char="-"/>
            </a:pPr>
            <a:r>
              <a:rPr lang="de-DE" dirty="0"/>
              <a:t>-&gt; Bewerbe Schuhe</a:t>
            </a:r>
          </a:p>
          <a:p>
            <a:pPr marL="171450" lvl="0" indent="-171450">
              <a:buFontTx/>
              <a:buChar char="-"/>
            </a:pPr>
            <a:r>
              <a:rPr lang="de-DE" dirty="0"/>
              <a:t>Kredit:</a:t>
            </a:r>
          </a:p>
          <a:p>
            <a:pPr marL="628596" lvl="1" indent="-171450">
              <a:buFontTx/>
              <a:buChar char="-"/>
            </a:pPr>
            <a:endParaRPr lang="de-DE" dirty="0"/>
          </a:p>
          <a:p>
            <a:pPr marL="628596" lvl="1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22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Potential nach oben</a:t>
            </a:r>
          </a:p>
          <a:p>
            <a:pPr marL="171450" indent="-171450">
              <a:buFontTx/>
              <a:buChar char="-"/>
            </a:pPr>
            <a:r>
              <a:rPr lang="de-DE" dirty="0"/>
              <a:t>Sinnvolle Empfehlungen:</a:t>
            </a:r>
          </a:p>
          <a:p>
            <a:pPr marL="628596" lvl="1" indent="-171450">
              <a:buFontTx/>
              <a:buChar char="-"/>
            </a:pPr>
            <a:r>
              <a:rPr lang="de-DE" dirty="0"/>
              <a:t>Kabel -&gt; Kabelbinder</a:t>
            </a:r>
          </a:p>
          <a:p>
            <a:pPr marL="628596" lvl="1" indent="-171450">
              <a:buFontTx/>
              <a:buChar char="-"/>
            </a:pPr>
            <a:r>
              <a:rPr lang="de-DE" dirty="0"/>
              <a:t>Laptop -&gt; Laptopständer</a:t>
            </a:r>
          </a:p>
          <a:p>
            <a:pPr marL="628596" lvl="1" indent="-171450">
              <a:buFontTx/>
              <a:buChar char="-"/>
            </a:pPr>
            <a:r>
              <a:rPr lang="de-DE" dirty="0"/>
              <a:t>AI -&gt; Data Scientist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99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Deep Blue: IBM Schachrechner Garri Kasparow – 1996 / 1997</a:t>
            </a:r>
          </a:p>
          <a:p>
            <a:pPr marL="171450" indent="-171450">
              <a:buFontTx/>
              <a:buChar char="-"/>
            </a:pPr>
            <a:r>
              <a:rPr lang="de-DE" dirty="0"/>
              <a:t>Google: Alpha Go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27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Roomba</a:t>
            </a:r>
            <a:r>
              <a:rPr lang="de-DE" dirty="0"/>
              <a:t>: Karte der Wohnung</a:t>
            </a:r>
          </a:p>
          <a:p>
            <a:pPr marL="171450" indent="-171450">
              <a:buFontTx/>
              <a:buChar char="-"/>
            </a:pPr>
            <a:r>
              <a:rPr lang="de-DE" dirty="0"/>
              <a:t>Roboter greifen: Imitation Learning – Lernt verschiedene Arten zu Greifen durch Imitation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8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099131" y="527110"/>
            <a:ext cx="20077211" cy="764661"/>
          </a:xfrm>
          <a:prstGeom prst="rect">
            <a:avLst/>
          </a:prstGeom>
        </p:spPr>
        <p:txBody>
          <a:bodyPr/>
          <a:lstStyle>
            <a:lvl1pPr>
              <a:defRPr sz="6600" b="0" i="0" baseline="0">
                <a:solidFill>
                  <a:schemeClr val="bg1"/>
                </a:solidFill>
                <a:latin typeface="DIN Next LT Pro Condensed" charset="0"/>
                <a:ea typeface="DIN Next LT Pro Condensed" charset="0"/>
                <a:cs typeface="DIN Next LT Pro Condensed" charset="0"/>
              </a:defRPr>
            </a:lvl1pPr>
          </a:lstStyle>
          <a:p>
            <a:pPr lvl="0"/>
            <a:r>
              <a:rPr lang="de-DE" dirty="0"/>
              <a:t>THIS IS THE TITLE – IN CAPITALS:  MAX 1 LINE: THIS IS THE MAX WIDTH</a:t>
            </a:r>
          </a:p>
        </p:txBody>
      </p:sp>
    </p:spTree>
    <p:extLst>
      <p:ext uri="{BB962C8B-B14F-4D97-AF65-F5344CB8AC3E}">
        <p14:creationId xmlns:p14="http://schemas.microsoft.com/office/powerpoint/2010/main" val="183023707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- ANTHRAC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07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RE Cloud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099131" y="527110"/>
            <a:ext cx="20077211" cy="764661"/>
          </a:xfrm>
          <a:prstGeom prst="rect">
            <a:avLst/>
          </a:prstGeom>
        </p:spPr>
        <p:txBody>
          <a:bodyPr/>
          <a:lstStyle>
            <a:lvl1pPr>
              <a:defRPr sz="6600" b="0" i="0" baseline="0">
                <a:solidFill>
                  <a:schemeClr val="bg1"/>
                </a:solidFill>
                <a:latin typeface="DIN Next LT Pro Condensed" charset="0"/>
                <a:ea typeface="DIN Next LT Pro Condensed" charset="0"/>
                <a:cs typeface="DIN Next LT Pro Condensed" charset="0"/>
              </a:defRPr>
            </a:lvl1pPr>
          </a:lstStyle>
          <a:p>
            <a:pPr lvl="0"/>
            <a:r>
              <a:rPr lang="de-DE" dirty="0"/>
              <a:t>THIS IS THE TITLE – IN CAPITALS:  MAX 1 LINE: THIS IS THE MAX WIDTH</a:t>
            </a:r>
          </a:p>
        </p:txBody>
      </p:sp>
    </p:spTree>
    <p:extLst>
      <p:ext uri="{BB962C8B-B14F-4D97-AF65-F5344CB8AC3E}">
        <p14:creationId xmlns:p14="http://schemas.microsoft.com/office/powerpoint/2010/main" val="34706397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RE Cloud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71513" y="2573339"/>
            <a:ext cx="23042562" cy="10333036"/>
          </a:xfrm>
          <a:prstGeom prst="rect">
            <a:avLst/>
          </a:prstGeom>
        </p:spPr>
        <p:txBody>
          <a:bodyPr/>
          <a:lstStyle>
            <a:lvl1pPr marL="685800" indent="-685800">
              <a:buClr>
                <a:schemeClr val="tx2"/>
              </a:buClr>
              <a:buFont typeface="Wingdings" charset="2"/>
              <a:buChar char="§"/>
              <a:defRPr/>
            </a:lvl1pPr>
            <a:lvl2pPr marL="1485717" indent="-571500">
              <a:buClr>
                <a:schemeClr val="tx2"/>
              </a:buClr>
              <a:buFont typeface="Wingdings" charset="2"/>
              <a:buChar char="§"/>
              <a:defRPr/>
            </a:lvl2pPr>
            <a:lvl3pPr marL="2399934" indent="-571500">
              <a:buClr>
                <a:schemeClr val="tx2"/>
              </a:buClr>
              <a:buFont typeface="Wingdings" charset="2"/>
              <a:buChar char="§"/>
              <a:defRPr/>
            </a:lvl3pPr>
            <a:lvl4pPr marL="3199851" indent="-457200">
              <a:buClr>
                <a:schemeClr val="tx2"/>
              </a:buClr>
              <a:buFont typeface="Wingdings" charset="2"/>
              <a:buChar char="§"/>
              <a:defRPr/>
            </a:lvl4pPr>
            <a:lvl5pPr marL="4114068" indent="-457200">
              <a:buClr>
                <a:schemeClr val="tx2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endParaRPr lang="de-DE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3186170-1EEF-1346-9798-AC1466DE32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9131" y="527110"/>
            <a:ext cx="20077211" cy="764661"/>
          </a:xfrm>
          <a:prstGeom prst="rect">
            <a:avLst/>
          </a:prstGeom>
        </p:spPr>
        <p:txBody>
          <a:bodyPr/>
          <a:lstStyle>
            <a:lvl1pPr>
              <a:defRPr sz="6600" b="0" i="0" baseline="0">
                <a:solidFill>
                  <a:schemeClr val="bg1"/>
                </a:solidFill>
                <a:latin typeface="DIN Next LT Pro Condensed" charset="0"/>
                <a:ea typeface="DIN Next LT Pro Condensed" charset="0"/>
                <a:cs typeface="DIN Next LT Pro Condensed" charset="0"/>
              </a:defRPr>
            </a:lvl1pPr>
          </a:lstStyle>
          <a:p>
            <a:pPr lvl="0"/>
            <a:r>
              <a:rPr lang="de-DE" dirty="0"/>
              <a:t>THIS IS THE TITLE – IN CAPITALS:  MAX 1 LINE: THIS IS THE MAX WIDTH</a:t>
            </a:r>
          </a:p>
        </p:txBody>
      </p:sp>
    </p:spTree>
    <p:extLst>
      <p:ext uri="{BB962C8B-B14F-4D97-AF65-F5344CB8AC3E}">
        <p14:creationId xmlns:p14="http://schemas.microsoft.com/office/powerpoint/2010/main" val="8047829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76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71513" y="2573339"/>
            <a:ext cx="23042562" cy="10333036"/>
          </a:xfrm>
          <a:prstGeom prst="rect">
            <a:avLst/>
          </a:prstGeom>
        </p:spPr>
        <p:txBody>
          <a:bodyPr/>
          <a:lstStyle>
            <a:lvl1pPr marL="685800" indent="-685800">
              <a:buClr>
                <a:schemeClr val="tx2"/>
              </a:buClr>
              <a:buFont typeface="Wingdings" charset="2"/>
              <a:buChar char="§"/>
              <a:defRPr sz="6600"/>
            </a:lvl1pPr>
            <a:lvl2pPr marL="1485717" indent="-571500">
              <a:buClr>
                <a:schemeClr val="tx2"/>
              </a:buClr>
              <a:buFont typeface="Wingdings" charset="2"/>
              <a:buChar char="§"/>
              <a:defRPr sz="5400"/>
            </a:lvl2pPr>
            <a:lvl3pPr marL="2399934" indent="-571500">
              <a:buClr>
                <a:schemeClr val="tx2"/>
              </a:buClr>
              <a:buFont typeface="Wingdings" charset="2"/>
              <a:buChar char="§"/>
              <a:defRPr sz="4800"/>
            </a:lvl3pPr>
            <a:lvl4pPr marL="3199851" indent="-457200">
              <a:buClr>
                <a:schemeClr val="tx2"/>
              </a:buClr>
              <a:buFont typeface="Wingdings" charset="2"/>
              <a:buChar char="§"/>
              <a:defRPr sz="4400"/>
            </a:lvl4pPr>
            <a:lvl5pPr marL="4114068" indent="-457200">
              <a:buClr>
                <a:schemeClr val="tx2"/>
              </a:buClr>
              <a:buFont typeface="Wingdings" charset="2"/>
              <a:buChar char="§"/>
              <a:defRPr sz="440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endParaRPr lang="de-DE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DAA021B-144B-9C4F-84C4-C69EE98E19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9131" y="527110"/>
            <a:ext cx="20077211" cy="764661"/>
          </a:xfrm>
          <a:prstGeom prst="rect">
            <a:avLst/>
          </a:prstGeom>
        </p:spPr>
        <p:txBody>
          <a:bodyPr/>
          <a:lstStyle>
            <a:lvl1pPr>
              <a:defRPr sz="6600" b="0" i="0" baseline="0">
                <a:solidFill>
                  <a:schemeClr val="bg1"/>
                </a:solidFill>
                <a:latin typeface="DIN Next LT Pro Condensed" charset="0"/>
                <a:ea typeface="DIN Next LT Pro Condensed" charset="0"/>
                <a:cs typeface="DIN Next LT Pro Condensed" charset="0"/>
              </a:defRPr>
            </a:lvl1pPr>
          </a:lstStyle>
          <a:p>
            <a:pPr lvl="0"/>
            <a:r>
              <a:rPr lang="de-DE" dirty="0"/>
              <a:t>THIS IS THE TITLE – IN CAPITALS:  MAX 1 LINE: THIS IS THE MAX WIDTH</a:t>
            </a:r>
          </a:p>
        </p:txBody>
      </p:sp>
    </p:spTree>
    <p:extLst>
      <p:ext uri="{BB962C8B-B14F-4D97-AF65-F5344CB8AC3E}">
        <p14:creationId xmlns:p14="http://schemas.microsoft.com/office/powerpoint/2010/main" val="15526870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7680">
          <p15:clr>
            <a:srgbClr val="FBAE40"/>
          </p15:clr>
        </p15:guide>
        <p15:guide id="3" orient="horz" pos="873">
          <p15:clr>
            <a:srgbClr val="FBAE40"/>
          </p15:clr>
        </p15:guide>
        <p15:guide id="4" orient="horz" pos="175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89154"/>
            <a:ext cx="24542496" cy="138051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17564" y="6336065"/>
            <a:ext cx="10785815" cy="24979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919727"/>
            <a:ext cx="24542495" cy="1298193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8000" b="0" i="0" baseline="0">
                <a:solidFill>
                  <a:schemeClr val="bg1"/>
                </a:solidFill>
                <a:latin typeface="DIN Next LT Pro Condensed" charset="0"/>
                <a:ea typeface="DIN Next LT Pro Condensed" charset="0"/>
                <a:cs typeface="DIN Next LT Pro Condensed" charset="0"/>
              </a:defRPr>
            </a:lvl1pPr>
          </a:lstStyle>
          <a:p>
            <a:pPr lvl="0"/>
            <a:r>
              <a:rPr lang="de-DE" sz="8000" b="0" i="0" dirty="0">
                <a:latin typeface="DIN Next LT Pro Condensed" charset="0"/>
                <a:ea typeface="DIN Next LT Pro Condensed" charset="0"/>
                <a:cs typeface="DIN Next LT Pro Condensed" charset="0"/>
              </a:rPr>
              <a:t>PHOTO/DIVIDER SLIDE – ADD YOUR TITLE HERE</a:t>
            </a:r>
            <a:endParaRPr lang="de-DE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6817563" y="6602415"/>
            <a:ext cx="10785815" cy="173691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4800" b="0" i="0" baseline="0">
                <a:solidFill>
                  <a:schemeClr val="bg1"/>
                </a:solidFill>
                <a:latin typeface="DIN Next LT Pro Condensed" charset="0"/>
                <a:ea typeface="DIN Next LT Pro Condensed" charset="0"/>
                <a:cs typeface="DIN Next LT Pro Condensed" charset="0"/>
              </a:defRPr>
            </a:lvl1pPr>
            <a:lvl2pPr marL="457200" indent="0">
              <a:buNone/>
              <a:defRPr sz="4400" b="0" i="0">
                <a:latin typeface="DIN Next LT Pro Light Condensed" charset="0"/>
                <a:ea typeface="DIN Next LT Pro Light Condensed" charset="0"/>
                <a:cs typeface="DIN Next LT Pro Light Condensed" charset="0"/>
              </a:defRPr>
            </a:lvl2pPr>
            <a:lvl3pPr marL="914400" indent="0">
              <a:buNone/>
              <a:defRPr sz="4000" b="0" i="0">
                <a:latin typeface="DIN Next LT Pro Light Condensed" charset="0"/>
                <a:ea typeface="DIN Next LT Pro Light Condensed" charset="0"/>
                <a:cs typeface="DIN Next LT Pro Light Condensed" charset="0"/>
              </a:defRPr>
            </a:lvl3pPr>
            <a:lvl4pPr marL="1371600" indent="0">
              <a:buNone/>
              <a:defRPr sz="3600" b="0" i="0">
                <a:latin typeface="DIN Next LT Pro Light Condensed" charset="0"/>
                <a:ea typeface="DIN Next LT Pro Light Condensed" charset="0"/>
                <a:cs typeface="DIN Next LT Pro Light Condensed" charset="0"/>
              </a:defRPr>
            </a:lvl4pPr>
            <a:lvl5pPr marL="1828800" indent="0">
              <a:buNone/>
              <a:defRPr sz="3600" b="0" i="0">
                <a:latin typeface="DIN Next LT Pro Light Condensed" charset="0"/>
                <a:ea typeface="DIN Next LT Pro Light Condensed" charset="0"/>
                <a:cs typeface="DIN Next LT Pro Light Condensed" charset="0"/>
              </a:defRPr>
            </a:lvl5pPr>
          </a:lstStyle>
          <a:p>
            <a:pPr lvl="0"/>
            <a:r>
              <a:rPr lang="de-DE" dirty="0"/>
              <a:t>ADD YOUR SUBTITLE HERE – IT SHOULD BE IN CAPITAL LETTERS, CENTERED AND 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6450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hracit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099131" y="527110"/>
            <a:ext cx="20077211" cy="764661"/>
          </a:xfrm>
          <a:prstGeom prst="rect">
            <a:avLst/>
          </a:prstGeom>
        </p:spPr>
        <p:txBody>
          <a:bodyPr/>
          <a:lstStyle>
            <a:lvl1pPr>
              <a:defRPr sz="6600" b="0" i="0" baseline="0">
                <a:solidFill>
                  <a:schemeClr val="bg1"/>
                </a:solidFill>
                <a:latin typeface="DIN Next LT Pro Condensed" charset="0"/>
                <a:ea typeface="DIN Next LT Pro Condensed" charset="0"/>
                <a:cs typeface="DIN Next LT Pro Condensed" charset="0"/>
              </a:defRPr>
            </a:lvl1pPr>
          </a:lstStyle>
          <a:p>
            <a:pPr lvl="0"/>
            <a:r>
              <a:rPr lang="de-DE" dirty="0"/>
              <a:t>THIS IS THE TITLE – IN CAPITALS:  MAX 1 LINE: THIS IS THE MAX WIDTH</a:t>
            </a:r>
          </a:p>
        </p:txBody>
      </p:sp>
    </p:spTree>
    <p:extLst>
      <p:ext uri="{BB962C8B-B14F-4D97-AF65-F5344CB8AC3E}">
        <p14:creationId xmlns:p14="http://schemas.microsoft.com/office/powerpoint/2010/main" val="261915322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099131" y="527110"/>
            <a:ext cx="20077211" cy="764661"/>
          </a:xfrm>
          <a:prstGeom prst="rect">
            <a:avLst/>
          </a:prstGeom>
        </p:spPr>
        <p:txBody>
          <a:bodyPr/>
          <a:lstStyle>
            <a:lvl1pPr>
              <a:defRPr sz="6600" b="0" i="0" baseline="0">
                <a:solidFill>
                  <a:schemeClr val="tx1"/>
                </a:solidFill>
                <a:latin typeface="DIN Next LT Pro Condensed" charset="0"/>
                <a:ea typeface="DIN Next LT Pro Condensed" charset="0"/>
                <a:cs typeface="DIN Next LT Pro Condensed" charset="0"/>
              </a:defRPr>
            </a:lvl1pPr>
          </a:lstStyle>
          <a:p>
            <a:pPr lvl="0"/>
            <a:r>
              <a:rPr lang="de-DE" dirty="0"/>
              <a:t>THIS IS THE TITLE – IN CAPITALS:  MAX 1 LINE: THIS IS THE MAX WIDTH</a:t>
            </a:r>
          </a:p>
        </p:txBody>
      </p:sp>
    </p:spTree>
    <p:extLst>
      <p:ext uri="{BB962C8B-B14F-4D97-AF65-F5344CB8AC3E}">
        <p14:creationId xmlns:p14="http://schemas.microsoft.com/office/powerpoint/2010/main" val="25326761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099131" y="527110"/>
            <a:ext cx="20077211" cy="764661"/>
          </a:xfrm>
          <a:prstGeom prst="rect">
            <a:avLst/>
          </a:prstGeom>
        </p:spPr>
        <p:txBody>
          <a:bodyPr/>
          <a:lstStyle>
            <a:lvl1pPr>
              <a:defRPr sz="6600" b="0" i="0" baseline="0">
                <a:solidFill>
                  <a:schemeClr val="tx1"/>
                </a:solidFill>
                <a:latin typeface="DIN Next LT Pro Condensed" charset="0"/>
                <a:ea typeface="DIN Next LT Pro Condensed" charset="0"/>
                <a:cs typeface="DIN Next LT Pro Condensed" charset="0"/>
              </a:defRPr>
            </a:lvl1pPr>
          </a:lstStyle>
          <a:p>
            <a:pPr lvl="0"/>
            <a:r>
              <a:rPr lang="de-DE" dirty="0"/>
              <a:t>THIS IS THE TITLE – IN CAPITALS:  MAX 1 LINE: THIS IS THE MAX WIDTH</a:t>
            </a:r>
          </a:p>
        </p:txBody>
      </p:sp>
    </p:spTree>
    <p:extLst>
      <p:ext uri="{BB962C8B-B14F-4D97-AF65-F5344CB8AC3E}">
        <p14:creationId xmlns:p14="http://schemas.microsoft.com/office/powerpoint/2010/main" val="379701103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275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81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7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F306D7D-DA3C-3D47-BE1A-55DBCDE58C25}"/>
              </a:ext>
            </a:extLst>
          </p:cNvPr>
          <p:cNvSpPr/>
          <p:nvPr userDrawn="1"/>
        </p:nvSpPr>
        <p:spPr>
          <a:xfrm rot="10800000">
            <a:off x="23846969" y="-2"/>
            <a:ext cx="537025" cy="44994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7C9F48-44C9-3C44-A78F-87674097C908}"/>
              </a:ext>
            </a:extLst>
          </p:cNvPr>
          <p:cNvSpPr/>
          <p:nvPr userDrawn="1"/>
        </p:nvSpPr>
        <p:spPr>
          <a:xfrm>
            <a:off x="0" y="-3"/>
            <a:ext cx="24384000" cy="180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8F60C0-9AA1-1C46-ABDA-56787357D1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832" y="722197"/>
            <a:ext cx="2133600" cy="35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5" y="643094"/>
            <a:ext cx="377827" cy="329364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7586663" y="13106308"/>
            <a:ext cx="407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0" i="0" kern="1200" dirty="0">
                <a:ln>
                  <a:noFill/>
                </a:ln>
                <a:solidFill>
                  <a:schemeClr val="tx1"/>
                </a:solidFill>
                <a:effectLst/>
                <a:latin typeface="DIN Next LT Pro Light Condensed" charset="0"/>
                <a:ea typeface="DIN Next LT Pro Light Condensed" charset="0"/>
                <a:cs typeface="DIN Next LT Pro Light Condensed" charset="0"/>
              </a:rPr>
              <a:t>© PRODYNA</a:t>
            </a:r>
            <a:endParaRPr lang="de-DE" sz="2400" b="0" i="0" dirty="0">
              <a:ln>
                <a:noFill/>
              </a:ln>
              <a:solidFill>
                <a:schemeClr val="tx1"/>
              </a:solidFill>
              <a:latin typeface="DIN Next LT Pro Light Condensed" charset="0"/>
              <a:ea typeface="DIN Next LT Pro Light Condensed" charset="0"/>
              <a:cs typeface="DIN Next LT Pro Light Condensed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677778" y="13106308"/>
            <a:ext cx="1852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0" i="0" kern="1200">
                <a:ln>
                  <a:noFill/>
                </a:ln>
                <a:solidFill>
                  <a:schemeClr val="tx1"/>
                </a:solidFill>
                <a:effectLst/>
                <a:latin typeface="DIN Next LT Pro Light Condensed" charset="0"/>
                <a:ea typeface="DIN Next LT Pro Light Condensed" charset="0"/>
                <a:cs typeface="DIN Next LT Pro Light Condensed" charset="0"/>
              </a:rPr>
              <a:t>Slide </a:t>
            </a:r>
            <a:fld id="{44F85205-048D-CC4B-8611-5063AEA5203D}" type="slidenum">
              <a:rPr lang="de-DE" sz="2400" b="0" i="0" kern="1200" smtClean="0">
                <a:ln>
                  <a:noFill/>
                </a:ln>
                <a:solidFill>
                  <a:schemeClr val="tx1"/>
                </a:solidFill>
                <a:effectLst/>
                <a:latin typeface="DIN Next LT Pro Light Condensed" charset="0"/>
                <a:ea typeface="DIN Next LT Pro Light Condensed" charset="0"/>
                <a:cs typeface="DIN Next LT Pro Light Condensed" charset="0"/>
              </a:rPr>
              <a:t>‹Nr.›</a:t>
            </a:fld>
            <a:endParaRPr lang="de-DE" sz="2400" b="0" i="0" dirty="0">
              <a:ln>
                <a:noFill/>
              </a:ln>
              <a:solidFill>
                <a:schemeClr val="tx1"/>
              </a:solidFill>
              <a:latin typeface="DIN Next LT Pro Light Condensed" charset="0"/>
              <a:ea typeface="DIN Next LT Pro Light Condensed" charset="0"/>
              <a:cs typeface="DIN Next LT Pro Light Condensed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12196762" y="13178974"/>
            <a:ext cx="0" cy="29028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72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16" r:id="rId2"/>
    <p:sldLayoutId id="2147483773" r:id="rId3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DIN Next LT Pro Light Condensed" charset="0"/>
          <a:ea typeface="+mj-ea"/>
          <a:cs typeface="DIN Next LT Pro Light Condensed" charset="0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lang="en-US" sz="48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6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1" userDrawn="1">
          <p15:clr>
            <a:srgbClr val="9FCC3B"/>
          </p15:clr>
        </p15:guide>
        <p15:guide id="2" pos="423" userDrawn="1">
          <p15:clr>
            <a:srgbClr val="F26B43"/>
          </p15:clr>
        </p15:guide>
        <p15:guide id="3" pos="14938" userDrawn="1">
          <p15:clr>
            <a:srgbClr val="F26B43"/>
          </p15:clr>
        </p15:guide>
        <p15:guide id="4" orient="horz" pos="8130" userDrawn="1">
          <p15:clr>
            <a:srgbClr val="9FCC3B"/>
          </p15:clr>
        </p15:guide>
        <p15:guide id="5" orient="horz" pos="396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pos="649" userDrawn="1">
          <p15:clr>
            <a:srgbClr val="FDE53C"/>
          </p15:clr>
        </p15:guide>
        <p15:guide id="8" pos="763" userDrawn="1">
          <p15:clr>
            <a:srgbClr val="9FCC3B"/>
          </p15:clr>
        </p15:guide>
        <p15:guide id="9" pos="14711" userDrawn="1">
          <p15:clr>
            <a:srgbClr val="FDE53C"/>
          </p15:clr>
        </p15:guide>
        <p15:guide id="10" pos="14597" userDrawn="1">
          <p15:clr>
            <a:srgbClr val="9FCC3B"/>
          </p15:clr>
        </p15:guide>
        <p15:guide id="11" pos="11139" userDrawn="1">
          <p15:clr>
            <a:srgbClr val="9FCC3B"/>
          </p15:clr>
        </p15:guide>
        <p15:guide id="12" pos="4217" userDrawn="1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C8F60C0-9AA1-1C46-ABDA-56787357D1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832" y="722197"/>
            <a:ext cx="2133600" cy="35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5" y="643094"/>
            <a:ext cx="377827" cy="329364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7586663" y="13106308"/>
            <a:ext cx="407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0" i="0" kern="1200" dirty="0">
                <a:ln>
                  <a:noFill/>
                </a:ln>
                <a:solidFill>
                  <a:schemeClr val="bg1"/>
                </a:solidFill>
                <a:effectLst/>
                <a:latin typeface="DIN Next LT Pro Light Condensed" charset="0"/>
                <a:ea typeface="DIN Next LT Pro Light Condensed" charset="0"/>
                <a:cs typeface="DIN Next LT Pro Light Condensed" charset="0"/>
              </a:rPr>
              <a:t>© PRODYNA</a:t>
            </a:r>
            <a:endParaRPr lang="de-DE" sz="2400" b="0" i="0" dirty="0">
              <a:ln>
                <a:noFill/>
              </a:ln>
              <a:solidFill>
                <a:schemeClr val="bg1"/>
              </a:solidFill>
              <a:latin typeface="DIN Next LT Pro Light Condensed" charset="0"/>
              <a:ea typeface="DIN Next LT Pro Light Condensed" charset="0"/>
              <a:cs typeface="DIN Next LT Pro Light Condensed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677778" y="13106308"/>
            <a:ext cx="1852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0" i="0" kern="1200">
                <a:ln>
                  <a:noFill/>
                </a:ln>
                <a:solidFill>
                  <a:schemeClr val="bg1"/>
                </a:solidFill>
                <a:effectLst/>
                <a:latin typeface="DIN Next LT Pro Light Condensed" charset="0"/>
                <a:ea typeface="DIN Next LT Pro Light Condensed" charset="0"/>
                <a:cs typeface="DIN Next LT Pro Light Condensed" charset="0"/>
              </a:rPr>
              <a:t>Slide </a:t>
            </a:r>
            <a:fld id="{44F85205-048D-CC4B-8611-5063AEA5203D}" type="slidenum">
              <a:rPr lang="de-DE" sz="2400" b="0" i="0" kern="1200" smtClean="0">
                <a:ln>
                  <a:noFill/>
                </a:ln>
                <a:solidFill>
                  <a:schemeClr val="bg1"/>
                </a:solidFill>
                <a:effectLst/>
                <a:latin typeface="DIN Next LT Pro Light Condensed" charset="0"/>
                <a:ea typeface="DIN Next LT Pro Light Condensed" charset="0"/>
                <a:cs typeface="DIN Next LT Pro Light Condensed" charset="0"/>
              </a:rPr>
              <a:t>‹Nr.›</a:t>
            </a:fld>
            <a:endParaRPr lang="de-DE" sz="2400" b="0" i="0" dirty="0">
              <a:ln>
                <a:noFill/>
              </a:ln>
              <a:solidFill>
                <a:schemeClr val="bg1"/>
              </a:solidFill>
              <a:latin typeface="DIN Next LT Pro Light Condensed" charset="0"/>
              <a:ea typeface="DIN Next LT Pro Light Condensed" charset="0"/>
              <a:cs typeface="DIN Next LT Pro Light Condensed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12196762" y="13178974"/>
            <a:ext cx="0" cy="290286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75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DIN Next LT Pro Light Condensed" charset="0"/>
          <a:ea typeface="+mj-ea"/>
          <a:cs typeface="DIN Next LT Pro Light Condensed" charset="0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lang="en-US" sz="48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6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1">
          <p15:clr>
            <a:srgbClr val="F26B43"/>
          </p15:clr>
        </p15:guide>
        <p15:guide id="2" pos="423">
          <p15:clr>
            <a:srgbClr val="F26B43"/>
          </p15:clr>
        </p15:guide>
        <p15:guide id="3" pos="14938">
          <p15:clr>
            <a:srgbClr val="F26B43"/>
          </p15:clr>
        </p15:guide>
        <p15:guide id="4" orient="horz" pos="8130">
          <p15:clr>
            <a:srgbClr val="F26B43"/>
          </p15:clr>
        </p15:guide>
        <p15:guide id="5" orient="horz" pos="396">
          <p15:clr>
            <a:srgbClr val="F26B43"/>
          </p15:clr>
        </p15:guide>
        <p15:guide id="6" pos="7680">
          <p15:clr>
            <a:srgbClr val="F26B43"/>
          </p15:clr>
        </p15:guide>
        <p15:guide id="7" pos="649">
          <p15:clr>
            <a:srgbClr val="F26B43"/>
          </p15:clr>
        </p15:guide>
        <p15:guide id="8" pos="763">
          <p15:clr>
            <a:srgbClr val="F26B43"/>
          </p15:clr>
        </p15:guide>
        <p15:guide id="9" pos="14711">
          <p15:clr>
            <a:srgbClr val="F26B43"/>
          </p15:clr>
        </p15:guide>
        <p15:guide id="10" pos="1459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DEA3C-1737-044B-BED4-329EB9AB77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005" y="725109"/>
            <a:ext cx="2133600" cy="35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5" y="643094"/>
            <a:ext cx="377827" cy="329364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7586663" y="13106308"/>
            <a:ext cx="407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0" i="0" kern="1200" dirty="0">
                <a:ln>
                  <a:noFill/>
                </a:ln>
                <a:solidFill>
                  <a:schemeClr val="tx1"/>
                </a:solidFill>
                <a:effectLst/>
                <a:latin typeface="DIN Next LT Pro Light Condensed" charset="0"/>
                <a:ea typeface="DIN Next LT Pro Light Condensed" charset="0"/>
                <a:cs typeface="DIN Next LT Pro Light Condensed" charset="0"/>
              </a:rPr>
              <a:t>© PRODYNA</a:t>
            </a:r>
            <a:endParaRPr lang="de-DE" sz="2400" b="0" i="0" dirty="0">
              <a:ln>
                <a:noFill/>
              </a:ln>
              <a:solidFill>
                <a:schemeClr val="tx1"/>
              </a:solidFill>
              <a:latin typeface="DIN Next LT Pro Light Condensed" charset="0"/>
              <a:ea typeface="DIN Next LT Pro Light Condensed" charset="0"/>
              <a:cs typeface="DIN Next LT Pro Light Condensed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677778" y="13106308"/>
            <a:ext cx="1852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0" i="0" kern="1200">
                <a:ln>
                  <a:noFill/>
                </a:ln>
                <a:solidFill>
                  <a:schemeClr val="tx1"/>
                </a:solidFill>
                <a:effectLst/>
                <a:latin typeface="DIN Next LT Pro Light Condensed" charset="0"/>
                <a:ea typeface="DIN Next LT Pro Light Condensed" charset="0"/>
                <a:cs typeface="DIN Next LT Pro Light Condensed" charset="0"/>
              </a:rPr>
              <a:t>Slide </a:t>
            </a:r>
            <a:fld id="{44F85205-048D-CC4B-8611-5063AEA5203D}" type="slidenum">
              <a:rPr lang="de-DE" sz="2400" b="0" i="0" kern="1200" smtClean="0">
                <a:ln>
                  <a:noFill/>
                </a:ln>
                <a:solidFill>
                  <a:schemeClr val="tx1"/>
                </a:solidFill>
                <a:effectLst/>
                <a:latin typeface="DIN Next LT Pro Light Condensed" charset="0"/>
                <a:ea typeface="DIN Next LT Pro Light Condensed" charset="0"/>
                <a:cs typeface="DIN Next LT Pro Light Condensed" charset="0"/>
              </a:rPr>
              <a:t>‹Nr.›</a:t>
            </a:fld>
            <a:endParaRPr lang="de-DE" sz="2400" b="0" i="0" dirty="0">
              <a:ln>
                <a:noFill/>
              </a:ln>
              <a:solidFill>
                <a:schemeClr val="tx1"/>
              </a:solidFill>
              <a:latin typeface="DIN Next LT Pro Light Condensed" charset="0"/>
              <a:ea typeface="DIN Next LT Pro Light Condensed" charset="0"/>
              <a:cs typeface="DIN Next LT Pro Light Condensed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12196762" y="13178974"/>
            <a:ext cx="0" cy="29028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61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DIN Next LT Pro Light Condensed" charset="0"/>
          <a:ea typeface="+mj-ea"/>
          <a:cs typeface="DIN Next LT Pro Light Condensed" charset="0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lang="en-US" sz="48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6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1">
          <p15:clr>
            <a:srgbClr val="F26B43"/>
          </p15:clr>
        </p15:guide>
        <p15:guide id="2" pos="423">
          <p15:clr>
            <a:srgbClr val="F26B43"/>
          </p15:clr>
        </p15:guide>
        <p15:guide id="3" pos="14938">
          <p15:clr>
            <a:srgbClr val="F26B43"/>
          </p15:clr>
        </p15:guide>
        <p15:guide id="4" orient="horz" pos="8130">
          <p15:clr>
            <a:srgbClr val="F26B43"/>
          </p15:clr>
        </p15:guide>
        <p15:guide id="5" orient="horz" pos="396">
          <p15:clr>
            <a:srgbClr val="F26B43"/>
          </p15:clr>
        </p15:guide>
        <p15:guide id="6" pos="7680">
          <p15:clr>
            <a:srgbClr val="F26B43"/>
          </p15:clr>
        </p15:guide>
        <p15:guide id="7" pos="649">
          <p15:clr>
            <a:srgbClr val="F26B43"/>
          </p15:clr>
        </p15:guide>
        <p15:guide id="8" pos="763">
          <p15:clr>
            <a:srgbClr val="F26B43"/>
          </p15:clr>
        </p15:guide>
        <p15:guide id="9" pos="14711">
          <p15:clr>
            <a:srgbClr val="F26B43"/>
          </p15:clr>
        </p15:guide>
        <p15:guide id="10" pos="1459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F3A4E-42DA-1945-A790-5E582AE5DC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005" y="725109"/>
            <a:ext cx="2133600" cy="35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5" y="643094"/>
            <a:ext cx="377827" cy="329364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7586663" y="13106308"/>
            <a:ext cx="407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0" i="0" kern="1200" dirty="0">
                <a:ln>
                  <a:noFill/>
                </a:ln>
                <a:solidFill>
                  <a:schemeClr val="tx1"/>
                </a:solidFill>
                <a:effectLst/>
                <a:latin typeface="DIN Next LT Pro Light Condensed" charset="0"/>
                <a:ea typeface="DIN Next LT Pro Light Condensed" charset="0"/>
                <a:cs typeface="DIN Next LT Pro Light Condensed" charset="0"/>
              </a:rPr>
              <a:t>© PRODYNA</a:t>
            </a:r>
            <a:endParaRPr lang="de-DE" sz="2400" b="0" i="0" dirty="0">
              <a:ln>
                <a:noFill/>
              </a:ln>
              <a:solidFill>
                <a:schemeClr val="tx1"/>
              </a:solidFill>
              <a:latin typeface="DIN Next LT Pro Light Condensed" charset="0"/>
              <a:ea typeface="DIN Next LT Pro Light Condensed" charset="0"/>
              <a:cs typeface="DIN Next LT Pro Light Condensed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677778" y="13106308"/>
            <a:ext cx="1852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0" i="0" kern="1200">
                <a:ln>
                  <a:noFill/>
                </a:ln>
                <a:solidFill>
                  <a:schemeClr val="tx1"/>
                </a:solidFill>
                <a:effectLst/>
                <a:latin typeface="DIN Next LT Pro Light Condensed" charset="0"/>
                <a:ea typeface="DIN Next LT Pro Light Condensed" charset="0"/>
                <a:cs typeface="DIN Next LT Pro Light Condensed" charset="0"/>
              </a:rPr>
              <a:t>Slide </a:t>
            </a:r>
            <a:fld id="{44F85205-048D-CC4B-8611-5063AEA5203D}" type="slidenum">
              <a:rPr lang="de-DE" sz="2400" b="0" i="0" kern="1200" smtClean="0">
                <a:ln>
                  <a:noFill/>
                </a:ln>
                <a:solidFill>
                  <a:schemeClr val="tx1"/>
                </a:solidFill>
                <a:effectLst/>
                <a:latin typeface="DIN Next LT Pro Light Condensed" charset="0"/>
                <a:ea typeface="DIN Next LT Pro Light Condensed" charset="0"/>
                <a:cs typeface="DIN Next LT Pro Light Condensed" charset="0"/>
              </a:rPr>
              <a:t>‹Nr.›</a:t>
            </a:fld>
            <a:endParaRPr lang="de-DE" sz="2400" b="0" i="0" dirty="0">
              <a:ln>
                <a:noFill/>
              </a:ln>
              <a:solidFill>
                <a:schemeClr val="tx1"/>
              </a:solidFill>
              <a:latin typeface="DIN Next LT Pro Light Condensed" charset="0"/>
              <a:ea typeface="DIN Next LT Pro Light Condensed" charset="0"/>
              <a:cs typeface="DIN Next LT Pro Light Condensed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12196762" y="13178974"/>
            <a:ext cx="0" cy="29028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396CE9D-55F9-934A-AADA-91B454CE56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5" y="643094"/>
            <a:ext cx="377827" cy="32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3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DIN Next LT Pro Light Condensed" charset="0"/>
          <a:ea typeface="+mj-ea"/>
          <a:cs typeface="DIN Next LT Pro Light Condensed" charset="0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lang="en-US" sz="48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6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1">
          <p15:clr>
            <a:srgbClr val="F26B43"/>
          </p15:clr>
        </p15:guide>
        <p15:guide id="2" pos="423">
          <p15:clr>
            <a:srgbClr val="F26B43"/>
          </p15:clr>
        </p15:guide>
        <p15:guide id="3" pos="14938">
          <p15:clr>
            <a:srgbClr val="F26B43"/>
          </p15:clr>
        </p15:guide>
        <p15:guide id="4" orient="horz" pos="8130">
          <p15:clr>
            <a:srgbClr val="F26B43"/>
          </p15:clr>
        </p15:guide>
        <p15:guide id="5" orient="horz" pos="396">
          <p15:clr>
            <a:srgbClr val="F26B43"/>
          </p15:clr>
        </p15:guide>
        <p15:guide id="6" pos="7680">
          <p15:clr>
            <a:srgbClr val="F26B43"/>
          </p15:clr>
        </p15:guide>
        <p15:guide id="7" pos="649">
          <p15:clr>
            <a:srgbClr val="F26B43"/>
          </p15:clr>
        </p15:guide>
        <p15:guide id="8" pos="763">
          <p15:clr>
            <a:srgbClr val="F26B43"/>
          </p15:clr>
        </p15:guide>
        <p15:guide id="9" pos="14711">
          <p15:clr>
            <a:srgbClr val="F26B43"/>
          </p15:clr>
        </p15:guide>
        <p15:guide id="10" pos="1459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79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6B561DD-F71F-3347-B688-6980F263A67A}"/>
              </a:ext>
            </a:extLst>
          </p:cNvPr>
          <p:cNvGrpSpPr/>
          <p:nvPr userDrawn="1"/>
        </p:nvGrpSpPr>
        <p:grpSpPr>
          <a:xfrm>
            <a:off x="0" y="1785470"/>
            <a:ext cx="24384000" cy="11930529"/>
            <a:chOff x="0" y="1803400"/>
            <a:chExt cx="24384000" cy="119126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06B290-E969-3E48-BE6D-B2EFF2469C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alphaModFix amt="73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brigh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803400"/>
              <a:ext cx="24384000" cy="119126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AC44D3-C4E3-B641-9855-D10A83F0B976}"/>
                </a:ext>
              </a:extLst>
            </p:cNvPr>
            <p:cNvSpPr/>
            <p:nvPr/>
          </p:nvSpPr>
          <p:spPr>
            <a:xfrm>
              <a:off x="0" y="1803400"/>
              <a:ext cx="24361775" cy="11912600"/>
            </a:xfrm>
            <a:prstGeom prst="rect">
              <a:avLst/>
            </a:prstGeom>
            <a:solidFill>
              <a:schemeClr val="accent5">
                <a:alpha val="76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F306D7D-DA3C-3D47-BE1A-55DBCDE58C25}"/>
              </a:ext>
            </a:extLst>
          </p:cNvPr>
          <p:cNvSpPr/>
          <p:nvPr userDrawn="1"/>
        </p:nvSpPr>
        <p:spPr>
          <a:xfrm rot="10800000">
            <a:off x="23846969" y="-2"/>
            <a:ext cx="537025" cy="44994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7C9F48-44C9-3C44-A78F-87674097C908}"/>
              </a:ext>
            </a:extLst>
          </p:cNvPr>
          <p:cNvSpPr/>
          <p:nvPr userDrawn="1"/>
        </p:nvSpPr>
        <p:spPr>
          <a:xfrm>
            <a:off x="0" y="-3"/>
            <a:ext cx="24384000" cy="180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8F60C0-9AA1-1C46-ABDA-56787357D1A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9832" y="722197"/>
            <a:ext cx="2133600" cy="35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55" y="643094"/>
            <a:ext cx="377827" cy="329364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7586663" y="13106308"/>
            <a:ext cx="407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0" i="0" kern="1200" dirty="0">
                <a:ln>
                  <a:noFill/>
                </a:ln>
                <a:solidFill>
                  <a:schemeClr val="tx1"/>
                </a:solidFill>
                <a:effectLst/>
                <a:latin typeface="DIN Next LT Pro Light Condensed" charset="0"/>
                <a:ea typeface="DIN Next LT Pro Light Condensed" charset="0"/>
                <a:cs typeface="DIN Next LT Pro Light Condensed" charset="0"/>
              </a:rPr>
              <a:t>© PRODYNA</a:t>
            </a:r>
            <a:endParaRPr lang="de-DE" sz="2400" b="0" i="0" dirty="0">
              <a:ln>
                <a:noFill/>
              </a:ln>
              <a:solidFill>
                <a:schemeClr val="tx1"/>
              </a:solidFill>
              <a:latin typeface="DIN Next LT Pro Light Condensed" charset="0"/>
              <a:ea typeface="DIN Next LT Pro Light Condensed" charset="0"/>
              <a:cs typeface="DIN Next LT Pro Light Condensed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677778" y="13106308"/>
            <a:ext cx="1852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0" i="0" kern="1200">
                <a:ln>
                  <a:noFill/>
                </a:ln>
                <a:solidFill>
                  <a:schemeClr val="tx1"/>
                </a:solidFill>
                <a:effectLst/>
                <a:latin typeface="DIN Next LT Pro Light Condensed" charset="0"/>
                <a:ea typeface="DIN Next LT Pro Light Condensed" charset="0"/>
                <a:cs typeface="DIN Next LT Pro Light Condensed" charset="0"/>
              </a:rPr>
              <a:t>Slide </a:t>
            </a:r>
            <a:fld id="{44F85205-048D-CC4B-8611-5063AEA5203D}" type="slidenum">
              <a:rPr lang="de-DE" sz="2400" b="0" i="0" kern="1200" smtClean="0">
                <a:ln>
                  <a:noFill/>
                </a:ln>
                <a:solidFill>
                  <a:schemeClr val="tx1"/>
                </a:solidFill>
                <a:effectLst/>
                <a:latin typeface="DIN Next LT Pro Light Condensed" charset="0"/>
                <a:ea typeface="DIN Next LT Pro Light Condensed" charset="0"/>
                <a:cs typeface="DIN Next LT Pro Light Condensed" charset="0"/>
              </a:rPr>
              <a:t>‹Nr.›</a:t>
            </a:fld>
            <a:endParaRPr lang="de-DE" sz="2400" b="0" i="0" dirty="0">
              <a:ln>
                <a:noFill/>
              </a:ln>
              <a:solidFill>
                <a:schemeClr val="tx1"/>
              </a:solidFill>
              <a:latin typeface="DIN Next LT Pro Light Condensed" charset="0"/>
              <a:ea typeface="DIN Next LT Pro Light Condensed" charset="0"/>
              <a:cs typeface="DIN Next LT Pro Light Condensed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12196762" y="13178974"/>
            <a:ext cx="0" cy="29028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9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DIN Next LT Pro Light Condensed" charset="0"/>
          <a:ea typeface="+mj-ea"/>
          <a:cs typeface="DIN Next LT Pro Light Condensed" charset="0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lang="en-US" sz="48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6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 smtClean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>
          <a:solidFill>
            <a:schemeClr val="tx1"/>
          </a:solidFill>
          <a:effectLst/>
          <a:latin typeface="DIN Next LT Pro Light Condensed" charset="0"/>
          <a:ea typeface="+mn-ea"/>
          <a:cs typeface="DIN Next LT Pro Light Condensed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1">
          <p15:clr>
            <a:srgbClr val="F26B43"/>
          </p15:clr>
        </p15:guide>
        <p15:guide id="2" pos="423">
          <p15:clr>
            <a:srgbClr val="F26B43"/>
          </p15:clr>
        </p15:guide>
        <p15:guide id="3" pos="14938">
          <p15:clr>
            <a:srgbClr val="F26B43"/>
          </p15:clr>
        </p15:guide>
        <p15:guide id="4" orient="horz" pos="8130">
          <p15:clr>
            <a:srgbClr val="F26B43"/>
          </p15:clr>
        </p15:guide>
        <p15:guide id="5" orient="horz" pos="396">
          <p15:clr>
            <a:srgbClr val="F26B43"/>
          </p15:clr>
        </p15:guide>
        <p15:guide id="6" pos="7680">
          <p15:clr>
            <a:srgbClr val="F26B43"/>
          </p15:clr>
        </p15:guide>
        <p15:guide id="7" pos="649">
          <p15:clr>
            <a:srgbClr val="F26B43"/>
          </p15:clr>
        </p15:guide>
        <p15:guide id="8" pos="763">
          <p15:clr>
            <a:srgbClr val="F26B43"/>
          </p15:clr>
        </p15:guide>
        <p15:guide id="9" pos="14711">
          <p15:clr>
            <a:srgbClr val="F26B43"/>
          </p15:clr>
        </p15:guide>
        <p15:guide id="10" pos="145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zlsvFN_5HI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5VN56jQMWM" TargetMode="Externa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322AE4-D6AC-5942-8F85-C255D7BB0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3" name="Rectangle 9"/>
          <p:cNvSpPr/>
          <p:nvPr/>
        </p:nvSpPr>
        <p:spPr>
          <a:xfrm>
            <a:off x="-7546" y="0"/>
            <a:ext cx="6614160" cy="13716000"/>
          </a:xfrm>
          <a:custGeom>
            <a:avLst/>
            <a:gdLst>
              <a:gd name="connsiteX0" fmla="*/ 0 w 6609806"/>
              <a:gd name="connsiteY0" fmla="*/ 0 h 13716000"/>
              <a:gd name="connsiteX1" fmla="*/ 6609806 w 6609806"/>
              <a:gd name="connsiteY1" fmla="*/ 0 h 13716000"/>
              <a:gd name="connsiteX2" fmla="*/ 6609806 w 6609806"/>
              <a:gd name="connsiteY2" fmla="*/ 13716000 h 13716000"/>
              <a:gd name="connsiteX3" fmla="*/ 0 w 6609806"/>
              <a:gd name="connsiteY3" fmla="*/ 13716000 h 13716000"/>
              <a:gd name="connsiteX4" fmla="*/ 0 w 6609806"/>
              <a:gd name="connsiteY4" fmla="*/ 0 h 13716000"/>
              <a:gd name="connsiteX0" fmla="*/ 0 w 6609806"/>
              <a:gd name="connsiteY0" fmla="*/ 0 h 13716000"/>
              <a:gd name="connsiteX1" fmla="*/ 5410200 w 6609806"/>
              <a:gd name="connsiteY1" fmla="*/ 0 h 13716000"/>
              <a:gd name="connsiteX2" fmla="*/ 6609806 w 6609806"/>
              <a:gd name="connsiteY2" fmla="*/ 0 h 13716000"/>
              <a:gd name="connsiteX3" fmla="*/ 6609806 w 6609806"/>
              <a:gd name="connsiteY3" fmla="*/ 13716000 h 13716000"/>
              <a:gd name="connsiteX4" fmla="*/ 0 w 6609806"/>
              <a:gd name="connsiteY4" fmla="*/ 13716000 h 13716000"/>
              <a:gd name="connsiteX5" fmla="*/ 0 w 6609806"/>
              <a:gd name="connsiteY5" fmla="*/ 0 h 13716000"/>
              <a:gd name="connsiteX0" fmla="*/ 0 w 6614160"/>
              <a:gd name="connsiteY0" fmla="*/ 0 h 13716000"/>
              <a:gd name="connsiteX1" fmla="*/ 5410200 w 6614160"/>
              <a:gd name="connsiteY1" fmla="*/ 0 h 13716000"/>
              <a:gd name="connsiteX2" fmla="*/ 6609806 w 6614160"/>
              <a:gd name="connsiteY2" fmla="*/ 0 h 13716000"/>
              <a:gd name="connsiteX3" fmla="*/ 6614160 w 6614160"/>
              <a:gd name="connsiteY3" fmla="*/ 975360 h 13716000"/>
              <a:gd name="connsiteX4" fmla="*/ 6609806 w 6614160"/>
              <a:gd name="connsiteY4" fmla="*/ 13716000 h 13716000"/>
              <a:gd name="connsiteX5" fmla="*/ 0 w 6614160"/>
              <a:gd name="connsiteY5" fmla="*/ 13716000 h 13716000"/>
              <a:gd name="connsiteX6" fmla="*/ 0 w 6614160"/>
              <a:gd name="connsiteY6" fmla="*/ 0 h 13716000"/>
              <a:gd name="connsiteX0" fmla="*/ 0 w 6614160"/>
              <a:gd name="connsiteY0" fmla="*/ 0 h 13716000"/>
              <a:gd name="connsiteX1" fmla="*/ 5410200 w 6614160"/>
              <a:gd name="connsiteY1" fmla="*/ 0 h 13716000"/>
              <a:gd name="connsiteX2" fmla="*/ 6614160 w 6614160"/>
              <a:gd name="connsiteY2" fmla="*/ 975360 h 13716000"/>
              <a:gd name="connsiteX3" fmla="*/ 6609806 w 6614160"/>
              <a:gd name="connsiteY3" fmla="*/ 13716000 h 13716000"/>
              <a:gd name="connsiteX4" fmla="*/ 0 w 6614160"/>
              <a:gd name="connsiteY4" fmla="*/ 13716000 h 13716000"/>
              <a:gd name="connsiteX5" fmla="*/ 0 w 6614160"/>
              <a:gd name="connsiteY5" fmla="*/ 0 h 13716000"/>
              <a:gd name="connsiteX0" fmla="*/ 0 w 6614160"/>
              <a:gd name="connsiteY0" fmla="*/ 0 h 13716000"/>
              <a:gd name="connsiteX1" fmla="*/ 5410200 w 6614160"/>
              <a:gd name="connsiteY1" fmla="*/ 0 h 13716000"/>
              <a:gd name="connsiteX2" fmla="*/ 6614160 w 6614160"/>
              <a:gd name="connsiteY2" fmla="*/ 1312245 h 13716000"/>
              <a:gd name="connsiteX3" fmla="*/ 6609806 w 6614160"/>
              <a:gd name="connsiteY3" fmla="*/ 13716000 h 13716000"/>
              <a:gd name="connsiteX4" fmla="*/ 0 w 6614160"/>
              <a:gd name="connsiteY4" fmla="*/ 13716000 h 13716000"/>
              <a:gd name="connsiteX5" fmla="*/ 0 w 6614160"/>
              <a:gd name="connsiteY5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14160" h="13716000">
                <a:moveTo>
                  <a:pt x="0" y="0"/>
                </a:moveTo>
                <a:lnTo>
                  <a:pt x="5410200" y="0"/>
                </a:lnTo>
                <a:lnTo>
                  <a:pt x="6614160" y="1312245"/>
                </a:lnTo>
                <a:cubicBezTo>
                  <a:pt x="6612709" y="5559125"/>
                  <a:pt x="6611257" y="9469120"/>
                  <a:pt x="6609806" y="13716000"/>
                </a:cubicBez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DIN Next LT Pro Condensed" charset="0"/>
              <a:ea typeface="DIN Next LT Pro Condensed" charset="0"/>
              <a:cs typeface="DIN Next LT Pro Condense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9322" y="4615680"/>
            <a:ext cx="53515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spc="100" dirty="0">
                <a:solidFill>
                  <a:schemeClr val="bg1"/>
                </a:solidFill>
                <a:latin typeface="DIN Next LT Pro Condensed" charset="0"/>
                <a:ea typeface="DIN Next LT Pro Condensed" charset="0"/>
                <a:cs typeface="DIN Next LT Pro Condensed" charset="0"/>
              </a:rPr>
              <a:t>Von der Wettervorhersage bis zu Cross-Selling-Strategien</a:t>
            </a:r>
            <a:endParaRPr lang="en-US" sz="6600" spc="100" dirty="0">
              <a:solidFill>
                <a:schemeClr val="bg1"/>
              </a:solidFill>
              <a:latin typeface="DIN Next LT Pro Condensed" charset="0"/>
              <a:ea typeface="DIN Next LT Pro Condensed" charset="0"/>
              <a:cs typeface="DIN Next LT Pro Condensed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29322" y="3267156"/>
            <a:ext cx="5351555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FA380E1-AA0F-6746-8A43-6778A086E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7" y="1613944"/>
            <a:ext cx="5377034" cy="903965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AAEB1800-B152-4698-A324-00ECD124CAE6}"/>
              </a:ext>
            </a:extLst>
          </p:cNvPr>
          <p:cNvSpPr txBox="1"/>
          <p:nvPr/>
        </p:nvSpPr>
        <p:spPr>
          <a:xfrm>
            <a:off x="397411" y="9525618"/>
            <a:ext cx="58443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spc="100" dirty="0">
                <a:solidFill>
                  <a:schemeClr val="bg1"/>
                </a:solidFill>
                <a:latin typeface="DIN Next LT Pro Condensed" charset="0"/>
                <a:ea typeface="DIN Next LT Pro Condensed" charset="0"/>
                <a:cs typeface="DIN Next LT Pro Condensed" charset="0"/>
              </a:rPr>
              <a:t>Zukunftstechnologie </a:t>
            </a:r>
            <a:r>
              <a:rPr lang="de-DE" sz="6600" spc="100" dirty="0" err="1">
                <a:solidFill>
                  <a:schemeClr val="bg1"/>
                </a:solidFill>
                <a:latin typeface="DIN Next LT Pro Condensed" charset="0"/>
                <a:ea typeface="DIN Next LT Pro Condensed" charset="0"/>
                <a:cs typeface="DIN Next LT Pro Condensed" charset="0"/>
              </a:rPr>
              <a:t>Machine</a:t>
            </a:r>
            <a:r>
              <a:rPr lang="de-DE" sz="6600" spc="100" dirty="0">
                <a:solidFill>
                  <a:schemeClr val="bg1"/>
                </a:solidFill>
                <a:latin typeface="DIN Next LT Pro Condensed" charset="0"/>
                <a:ea typeface="DIN Next LT Pro Condensed" charset="0"/>
                <a:cs typeface="DIN Next LT Pro Condensed" charset="0"/>
              </a:rPr>
              <a:t> Learning</a:t>
            </a:r>
            <a:endParaRPr lang="en-US" sz="6600" spc="100" dirty="0">
              <a:solidFill>
                <a:schemeClr val="bg1"/>
              </a:solidFill>
              <a:latin typeface="DIN Next LT Pro Condensed" charset="0"/>
              <a:ea typeface="DIN Next LT Pro Condensed" charset="0"/>
              <a:cs typeface="DIN Next LT Pr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60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B79AEC0-FEAE-4886-8EC5-39943009E8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131" y="3044210"/>
            <a:ext cx="7607963" cy="8895998"/>
          </a:xfrm>
        </p:spPr>
        <p:txBody>
          <a:bodyPr/>
          <a:lstStyle/>
          <a:p>
            <a:r>
              <a:rPr lang="de-DE" dirty="0" err="1"/>
              <a:t>Supervised</a:t>
            </a:r>
            <a:r>
              <a:rPr lang="de-DE" dirty="0"/>
              <a:t> Learning</a:t>
            </a:r>
          </a:p>
          <a:p>
            <a:pPr lvl="1"/>
            <a:r>
              <a:rPr lang="de-DE" dirty="0"/>
              <a:t>Gelabelte Daten</a:t>
            </a:r>
          </a:p>
          <a:p>
            <a:pPr lvl="1"/>
            <a:r>
              <a:rPr lang="de-DE" dirty="0"/>
              <a:t>Klassifikation</a:t>
            </a:r>
          </a:p>
          <a:p>
            <a:endParaRPr lang="de-DE" dirty="0"/>
          </a:p>
          <a:p>
            <a:r>
              <a:rPr lang="de-DE" dirty="0" err="1"/>
              <a:t>Unsupervised</a:t>
            </a:r>
            <a:r>
              <a:rPr lang="de-DE" dirty="0"/>
              <a:t> Learning</a:t>
            </a:r>
          </a:p>
          <a:p>
            <a:pPr lvl="1"/>
            <a:r>
              <a:rPr lang="de-DE" dirty="0" err="1"/>
              <a:t>Ungelabelte</a:t>
            </a:r>
            <a:r>
              <a:rPr lang="de-DE" dirty="0"/>
              <a:t> Daten</a:t>
            </a:r>
          </a:p>
          <a:p>
            <a:pPr lvl="1"/>
            <a:r>
              <a:rPr lang="de-DE" dirty="0"/>
              <a:t>Struktur / Mustererkennung</a:t>
            </a:r>
          </a:p>
          <a:p>
            <a:endParaRPr lang="de-DE" dirty="0"/>
          </a:p>
          <a:p>
            <a:r>
              <a:rPr lang="de-DE" dirty="0"/>
              <a:t>Semi-</a:t>
            </a:r>
            <a:r>
              <a:rPr lang="de-DE" dirty="0" err="1"/>
              <a:t>Supervised</a:t>
            </a:r>
            <a:r>
              <a:rPr lang="de-DE" dirty="0"/>
              <a:t> Learning</a:t>
            </a:r>
          </a:p>
          <a:p>
            <a:pPr lvl="1"/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F5D16E-27E0-452F-9EDA-82416424D0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KATEGORIEN</a:t>
            </a:r>
          </a:p>
        </p:txBody>
      </p:sp>
      <p:pic>
        <p:nvPicPr>
          <p:cNvPr id="5" name="Grafik 4" descr="Ein Bild, das Person, drinnen, Mann enthält.&#10;&#10;Mit sehr hoher Zuverlässigkeit generierte Beschreibung">
            <a:extLst>
              <a:ext uri="{FF2B5EF4-FFF2-40B4-BE49-F238E27FC236}">
                <a16:creationId xmlns:a16="http://schemas.microsoft.com/office/drawing/2014/main" id="{4FA9ED18-53B7-4E2C-BC5D-DD7E114CC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736" y="2493817"/>
            <a:ext cx="8739744" cy="5237018"/>
          </a:xfrm>
          <a:prstGeom prst="rect">
            <a:avLst/>
          </a:prstGeom>
        </p:spPr>
      </p:pic>
      <p:pic>
        <p:nvPicPr>
          <p:cNvPr id="7" name="Grafik 6" descr="Ein Bild, das draußen, Person, Gras, Himmel enthält.&#10;&#10;Mit sehr hoher Zuverlässigkeit generierte Beschreibung">
            <a:extLst>
              <a:ext uri="{FF2B5EF4-FFF2-40B4-BE49-F238E27FC236}">
                <a16:creationId xmlns:a16="http://schemas.microsoft.com/office/drawing/2014/main" id="{2B5D914F-9106-437A-8097-D439C72E3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345" y="6187104"/>
            <a:ext cx="8554524" cy="5724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E7585AF-A013-4D02-9B26-FB540B6A4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736" y="3229645"/>
            <a:ext cx="10656718" cy="7992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Grafik 10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4DF15505-A3CC-4270-B5AB-5C9E63410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894" y="3229645"/>
            <a:ext cx="9042402" cy="8533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917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8D44416-D33B-4098-A578-FE14EB4CB6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1513" y="2573339"/>
            <a:ext cx="11897331" cy="1017759"/>
          </a:xfrm>
        </p:spPr>
        <p:txBody>
          <a:bodyPr/>
          <a:lstStyle/>
          <a:p>
            <a:r>
              <a:rPr lang="de-DE" dirty="0"/>
              <a:t>Spezialfall von </a:t>
            </a:r>
            <a:r>
              <a:rPr lang="de-DE" dirty="0" err="1"/>
              <a:t>Artificial</a:t>
            </a:r>
            <a:r>
              <a:rPr lang="de-DE" dirty="0"/>
              <a:t> </a:t>
            </a:r>
            <a:r>
              <a:rPr lang="de-DE" dirty="0" err="1"/>
              <a:t>Neuroal</a:t>
            </a:r>
            <a:r>
              <a:rPr lang="de-DE" dirty="0"/>
              <a:t> Networks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238372-92B3-4AB5-B060-A5B0795F43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DEEP LEARNING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5DE264-8501-45E8-BD03-538A953A0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57" y="5074369"/>
            <a:ext cx="16166486" cy="606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11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D5845A3-BF06-47CB-A918-9D817DA99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ANWENDUNGSFÄLLE</a:t>
            </a:r>
          </a:p>
        </p:txBody>
      </p:sp>
    </p:spTree>
    <p:extLst>
      <p:ext uri="{BB962C8B-B14F-4D97-AF65-F5344CB8AC3E}">
        <p14:creationId xmlns:p14="http://schemas.microsoft.com/office/powerpoint/2010/main" val="1338143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D941711-6BB2-4C96-B7E9-4ED19963F9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Klassifikation</a:t>
            </a:r>
          </a:p>
          <a:p>
            <a:r>
              <a:rPr lang="de-DE" dirty="0"/>
              <a:t>Mustererkennung</a:t>
            </a:r>
          </a:p>
          <a:p>
            <a:r>
              <a:rPr lang="de-DE" dirty="0"/>
              <a:t>Vorhersagen</a:t>
            </a:r>
          </a:p>
          <a:p>
            <a:r>
              <a:rPr lang="de-DE" dirty="0"/>
              <a:t>Controlling</a:t>
            </a:r>
          </a:p>
          <a:p>
            <a:r>
              <a:rPr lang="de-DE" dirty="0"/>
              <a:t>Natural Language Processing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75EA5E-9397-43DE-859A-C30CEB4F1B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ANWENDUNGSFÄLLE ÜBERSICHT</a:t>
            </a:r>
          </a:p>
        </p:txBody>
      </p:sp>
    </p:spTree>
    <p:extLst>
      <p:ext uri="{BB962C8B-B14F-4D97-AF65-F5344CB8AC3E}">
        <p14:creationId xmlns:p14="http://schemas.microsoft.com/office/powerpoint/2010/main" val="1334886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D46170-6C80-4C8A-AE45-CF551A3AD7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ANWENDUNGSFÄLLE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DF50509-D09E-4A5E-AC58-DC28737ADDA6}"/>
              </a:ext>
            </a:extLst>
          </p:cNvPr>
          <p:cNvSpPr txBox="1"/>
          <p:nvPr/>
        </p:nvSpPr>
        <p:spPr>
          <a:xfrm>
            <a:off x="9300984" y="6134725"/>
            <a:ext cx="57820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dirty="0">
                <a:latin typeface="DIN Next LT Pro Condensed" panose="020B0506020203050203" pitchFamily="34" charset="0"/>
              </a:rPr>
              <a:t>KLASSIFIKATION</a:t>
            </a:r>
          </a:p>
        </p:txBody>
      </p:sp>
    </p:spTree>
    <p:extLst>
      <p:ext uri="{BB962C8B-B14F-4D97-AF65-F5344CB8AC3E}">
        <p14:creationId xmlns:p14="http://schemas.microsoft.com/office/powerpoint/2010/main" val="662601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1677414-9292-4429-8663-391BD96D19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KLASSIFIKATION - SPAM</a:t>
            </a:r>
          </a:p>
        </p:txBody>
      </p:sp>
      <p:pic>
        <p:nvPicPr>
          <p:cNvPr id="7" name="Grafik 6" descr="Ein Bild, das draußen, Baum, Handfläche, Strand enthält.&#10;&#10;Mit sehr hoher Zuverlässigkeit generierte Beschreibung">
            <a:extLst>
              <a:ext uri="{FF2B5EF4-FFF2-40B4-BE49-F238E27FC236}">
                <a16:creationId xmlns:a16="http://schemas.microsoft.com/office/drawing/2014/main" id="{260550B7-5E57-4340-A9E1-3218AB804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081" y="2698644"/>
            <a:ext cx="12317716" cy="769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977038F-A464-425A-A012-A2B9A32C4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89" y="4266625"/>
            <a:ext cx="6845092" cy="4555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 descr="Ein Bild, das Person, Gebäude, Mann, draußen enthält.&#10;&#10;Mit sehr hoher Zuverlässigkeit generierte Beschreibung">
            <a:extLst>
              <a:ext uri="{FF2B5EF4-FFF2-40B4-BE49-F238E27FC236}">
                <a16:creationId xmlns:a16="http://schemas.microsoft.com/office/drawing/2014/main" id="{9FF35BDD-B660-4EC9-B736-6007D1011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80" y="7885043"/>
            <a:ext cx="10612450" cy="424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13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3D7921-C8D7-4461-81B4-1900996685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KLASSIFIKATION – AUTONOMES FAHREN (SCHILDERKENNUNG)</a:t>
            </a:r>
          </a:p>
        </p:txBody>
      </p:sp>
      <p:pic>
        <p:nvPicPr>
          <p:cNvPr id="7" name="Grafik 6" descr="Ein Bild, das draußen, Boden, Schild, Text enthält.&#10;&#10;Mit sehr hoher Zuverlässigkeit generierte Beschreibung">
            <a:extLst>
              <a:ext uri="{FF2B5EF4-FFF2-40B4-BE49-F238E27FC236}">
                <a16:creationId xmlns:a16="http://schemas.microsoft.com/office/drawing/2014/main" id="{58E00FFD-23BB-437E-B7AA-A31DF6036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79" y="3154017"/>
            <a:ext cx="14277294" cy="69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B1B4D84-0380-442E-8580-18A2027D2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06" y="4545496"/>
            <a:ext cx="13808764" cy="690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40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D060BD-4140-41ED-A00E-60CE6BA652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KLASSIFIKATION - BUCHHALTUNG</a:t>
            </a:r>
          </a:p>
        </p:txBody>
      </p:sp>
      <p:pic>
        <p:nvPicPr>
          <p:cNvPr id="9" name="Grafik 8" descr="Ein Bild, das Screenshot enthält.&#10;&#10;Mit sehr hoher Zuverlässigkeit generierte Beschreibung">
            <a:extLst>
              <a:ext uri="{FF2B5EF4-FFF2-40B4-BE49-F238E27FC236}">
                <a16:creationId xmlns:a16="http://schemas.microsoft.com/office/drawing/2014/main" id="{94F89E6F-B846-493A-99C9-FEAAFF481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07" y="2180623"/>
            <a:ext cx="8587612" cy="661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 descr="Ein Bild, das Screenshot enthält.&#10;&#10;Mit sehr hoher Zuverlässigkeit generierte Beschreibung">
            <a:extLst>
              <a:ext uri="{FF2B5EF4-FFF2-40B4-BE49-F238E27FC236}">
                <a16:creationId xmlns:a16="http://schemas.microsoft.com/office/drawing/2014/main" id="{E8DC640E-B8A8-4CB5-AC52-394FEBBF8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713" y="2180623"/>
            <a:ext cx="6887536" cy="10621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6B532F7-CA7C-418D-B545-A138779F7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2180623"/>
            <a:ext cx="7773074" cy="10059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rafik 10" descr="Ein Bild, das Screenshot enthält.&#10;&#10;Mit sehr hoher Zuverlässigkeit generierte Beschreibung">
            <a:extLst>
              <a:ext uri="{FF2B5EF4-FFF2-40B4-BE49-F238E27FC236}">
                <a16:creationId xmlns:a16="http://schemas.microsoft.com/office/drawing/2014/main" id="{6D0E5197-A72A-4E41-8FE6-0E304F760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645" y="2692358"/>
            <a:ext cx="7846232" cy="10132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135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D46170-6C80-4C8A-AE45-CF551A3AD7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ANWENDUNGSFÄLLE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DF50509-D09E-4A5E-AC58-DC28737ADDA6}"/>
              </a:ext>
            </a:extLst>
          </p:cNvPr>
          <p:cNvSpPr txBox="1"/>
          <p:nvPr/>
        </p:nvSpPr>
        <p:spPr>
          <a:xfrm>
            <a:off x="8550169" y="6134725"/>
            <a:ext cx="72836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dirty="0">
                <a:latin typeface="DIN Next LT Pro Condensed" panose="020B0506020203050203" pitchFamily="34" charset="0"/>
              </a:rPr>
              <a:t>MUSTERERKENNUNG</a:t>
            </a:r>
          </a:p>
        </p:txBody>
      </p:sp>
    </p:spTree>
    <p:extLst>
      <p:ext uri="{BB962C8B-B14F-4D97-AF65-F5344CB8AC3E}">
        <p14:creationId xmlns:p14="http://schemas.microsoft.com/office/powerpoint/2010/main" val="1703147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B98D0F-3362-47F8-BA17-C560C1554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MUSTERERKENNUNG – FRAUD DETECTION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03F43C2-9573-43FA-9253-3B2802186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19" y="2430713"/>
            <a:ext cx="11273184" cy="7693948"/>
          </a:xfrm>
          <a:prstGeom prst="rect">
            <a:avLst/>
          </a:prstGeom>
        </p:spPr>
      </p:pic>
      <p:pic>
        <p:nvPicPr>
          <p:cNvPr id="5" name="Grafik 4" descr="Ein Bild, das Karte enthält.&#10;&#10;Mit hoher Zuverlässigkeit generierte Beschreibung">
            <a:extLst>
              <a:ext uri="{FF2B5EF4-FFF2-40B4-BE49-F238E27FC236}">
                <a16:creationId xmlns:a16="http://schemas.microsoft.com/office/drawing/2014/main" id="{FD20531F-ABBC-459C-A64C-4AD4E2E3B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01" y="2762017"/>
            <a:ext cx="20629780" cy="9886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926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9083EE-203F-45DE-9565-B0786BE4C8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MACHINE LEARNING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010C36B-9937-4241-A905-36FE5C1D8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01" y="3094383"/>
            <a:ext cx="7527234" cy="7527234"/>
          </a:xfrm>
          <a:prstGeom prst="rect">
            <a:avLst/>
          </a:prstGeom>
        </p:spPr>
      </p:pic>
      <p:pic>
        <p:nvPicPr>
          <p:cNvPr id="9" name="Grafik 8" descr="Ein Bild, das Kleidung enthält.&#10;&#10;Mit hoher Zuverlässigkeit generierte Beschreibung">
            <a:extLst>
              <a:ext uri="{FF2B5EF4-FFF2-40B4-BE49-F238E27FC236}">
                <a16:creationId xmlns:a16="http://schemas.microsoft.com/office/drawing/2014/main" id="{94DF57A1-D8CE-4D50-8D71-5312B5663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967" y="1471612"/>
            <a:ext cx="7620000" cy="1077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09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C97224-851C-4DA3-9489-C5DB241FB6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MUSTERERKENNUNG – MEDIZIN (RADIOLOGIE)</a:t>
            </a:r>
          </a:p>
        </p:txBody>
      </p:sp>
      <p:pic>
        <p:nvPicPr>
          <p:cNvPr id="5" name="Grafik 4" descr="Ein Bild, das Röntgenfilm enthält.&#10;&#10;Mit sehr hoher Zuverlässigkeit generierte Beschreibung">
            <a:extLst>
              <a:ext uri="{FF2B5EF4-FFF2-40B4-BE49-F238E27FC236}">
                <a16:creationId xmlns:a16="http://schemas.microsoft.com/office/drawing/2014/main" id="{7F5528E3-EC5D-4856-9E72-1F89E92C9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47" y="2181806"/>
            <a:ext cx="12888778" cy="8627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 descr="Ein Bild, das Röntgenfilm, Kleidung, Tisch, Tasse enthält.&#10;&#10;Mit sehr hoher Zuverlässigkeit generierte Beschreibung">
            <a:extLst>
              <a:ext uri="{FF2B5EF4-FFF2-40B4-BE49-F238E27FC236}">
                <a16:creationId xmlns:a16="http://schemas.microsoft.com/office/drawing/2014/main" id="{18988A5B-5E33-4219-8EC8-00179F44A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181" y="2800777"/>
            <a:ext cx="11802906" cy="8891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 descr="Ein Bild, das Text, Röntgenfilm enthält.&#10;&#10;Mit hoher Zuverlässigkeit generierte Beschreibung">
            <a:extLst>
              <a:ext uri="{FF2B5EF4-FFF2-40B4-BE49-F238E27FC236}">
                <a16:creationId xmlns:a16="http://schemas.microsoft.com/office/drawing/2014/main" id="{933CD071-4957-47AC-80F5-7219A881A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68" y="3356451"/>
            <a:ext cx="9984228" cy="9537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26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9AAB68-22ED-4A7D-8EEB-82381522C2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MUSTERERKENNUNG - GESICHTSERKENNUNG</a:t>
            </a:r>
          </a:p>
        </p:txBody>
      </p:sp>
      <p:pic>
        <p:nvPicPr>
          <p:cNvPr id="5" name="Grafik 4" descr="Ein Bild, das Mann, drinnen, Wand, Person enthält.&#10;&#10;Mit sehr hoher Zuverlässigkeit generierte Beschreibung">
            <a:extLst>
              <a:ext uri="{FF2B5EF4-FFF2-40B4-BE49-F238E27FC236}">
                <a16:creationId xmlns:a16="http://schemas.microsoft.com/office/drawing/2014/main" id="{828B9C2C-5A64-4EA7-93BB-D74A47C18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507903"/>
            <a:ext cx="18897600" cy="991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95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D46170-6C80-4C8A-AE45-CF551A3AD7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ANWENDUNGSFÄLLE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DF50509-D09E-4A5E-AC58-DC28737ADDA6}"/>
              </a:ext>
            </a:extLst>
          </p:cNvPr>
          <p:cNvSpPr txBox="1"/>
          <p:nvPr/>
        </p:nvSpPr>
        <p:spPr>
          <a:xfrm>
            <a:off x="9579650" y="6134725"/>
            <a:ext cx="52247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dirty="0">
                <a:latin typeface="DIN Next LT Pro Condensed" panose="020B0506020203050203" pitchFamily="34" charset="0"/>
              </a:rPr>
              <a:t>VORHERSAGEN</a:t>
            </a:r>
          </a:p>
        </p:txBody>
      </p:sp>
    </p:spTree>
    <p:extLst>
      <p:ext uri="{BB962C8B-B14F-4D97-AF65-F5344CB8AC3E}">
        <p14:creationId xmlns:p14="http://schemas.microsoft.com/office/powerpoint/2010/main" val="456254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D65F9CA-88D4-4F9B-B27A-90CC861E7A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Kaufhaus:</a:t>
            </a:r>
          </a:p>
          <a:p>
            <a:pPr lvl="1"/>
            <a:r>
              <a:rPr lang="de-DE" dirty="0"/>
              <a:t>Kunden die </a:t>
            </a:r>
            <a:r>
              <a:rPr lang="de-DE" dirty="0" err="1"/>
              <a:t>Kategorieübergreifend</a:t>
            </a:r>
            <a:r>
              <a:rPr lang="de-DE" dirty="0"/>
              <a:t> kaufen sind loyaler</a:t>
            </a:r>
          </a:p>
          <a:p>
            <a:pPr lvl="1"/>
            <a:r>
              <a:rPr lang="de-DE" dirty="0"/>
              <a:t>Kunde kauft nur Kleidung</a:t>
            </a:r>
          </a:p>
          <a:p>
            <a:pPr lvl="1"/>
            <a:r>
              <a:rPr lang="de-DE" dirty="0" err="1"/>
              <a:t>Machine</a:t>
            </a:r>
            <a:r>
              <a:rPr lang="de-DE" dirty="0"/>
              <a:t> Learning: Ähnliche Kunden kaufen Kleidung und Schuhe</a:t>
            </a:r>
          </a:p>
          <a:p>
            <a:pPr lvl="1"/>
            <a:r>
              <a:rPr lang="de-DE" dirty="0"/>
              <a:t>Bewirb bei dem Kunden Schuhe!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075856-7A3A-4461-B4DF-8AB106C07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VORHERSAGEN – CROSS-SELLING</a:t>
            </a:r>
          </a:p>
        </p:txBody>
      </p:sp>
      <p:pic>
        <p:nvPicPr>
          <p:cNvPr id="5" name="Grafik 4" descr="Kopf mit Zahnrädern">
            <a:extLst>
              <a:ext uri="{FF2B5EF4-FFF2-40B4-BE49-F238E27FC236}">
                <a16:creationId xmlns:a16="http://schemas.microsoft.com/office/drawing/2014/main" id="{436BE7CE-00EA-4B94-B3F2-6194E8BB2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30191" y="5831544"/>
            <a:ext cx="3816626" cy="3816626"/>
          </a:xfrm>
          <a:prstGeom prst="rect">
            <a:avLst/>
          </a:prstGeom>
        </p:spPr>
      </p:pic>
      <p:pic>
        <p:nvPicPr>
          <p:cNvPr id="7" name="Grafik 6" descr="Glühlampe">
            <a:extLst>
              <a:ext uri="{FF2B5EF4-FFF2-40B4-BE49-F238E27FC236}">
                <a16:creationId xmlns:a16="http://schemas.microsoft.com/office/drawing/2014/main" id="{B43BEE64-FBAF-4906-B6F5-608AC1F3F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30191" y="5810751"/>
            <a:ext cx="3644348" cy="36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5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9CA9D4-D15C-4A59-822E-2500295B67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VORHERSAGEN - EMPFEHLUNGEN</a:t>
            </a:r>
          </a:p>
        </p:txBody>
      </p:sp>
      <p:pic>
        <p:nvPicPr>
          <p:cNvPr id="7" name="Grafik 6" descr="Ein Bild, das drinnen, Gerät enthält.&#10;&#10;Mit hoher Zuverlässigkeit generierte Beschreibung">
            <a:extLst>
              <a:ext uri="{FF2B5EF4-FFF2-40B4-BE49-F238E27FC236}">
                <a16:creationId xmlns:a16="http://schemas.microsoft.com/office/drawing/2014/main" id="{63CF23EB-7834-4914-8112-05BA1D9FD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92" y="3719597"/>
            <a:ext cx="569595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5EBD10D-27BA-4440-80C5-B5E2A4B28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8" y="5070546"/>
            <a:ext cx="6573078" cy="4156102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C584A12A-709E-4BE1-8467-DE11081D8F7B}"/>
              </a:ext>
            </a:extLst>
          </p:cNvPr>
          <p:cNvCxnSpPr>
            <a:cxnSpLocks/>
          </p:cNvCxnSpPr>
          <p:nvPr/>
        </p:nvCxnSpPr>
        <p:spPr>
          <a:xfrm>
            <a:off x="6440561" y="7148597"/>
            <a:ext cx="294745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2065C908-5667-4917-ACEE-949969964A86}"/>
              </a:ext>
            </a:extLst>
          </p:cNvPr>
          <p:cNvCxnSpPr>
            <a:cxnSpLocks/>
          </p:cNvCxnSpPr>
          <p:nvPr/>
        </p:nvCxnSpPr>
        <p:spPr>
          <a:xfrm>
            <a:off x="15498435" y="7141973"/>
            <a:ext cx="294745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D44528DF-DF08-4C7A-8863-3C74E2019E96}"/>
              </a:ext>
            </a:extLst>
          </p:cNvPr>
          <p:cNvSpPr txBox="1"/>
          <p:nvPr/>
        </p:nvSpPr>
        <p:spPr>
          <a:xfrm>
            <a:off x="18937358" y="6548561"/>
            <a:ext cx="4886787" cy="1200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Interessieren Sie sich</a:t>
            </a:r>
          </a:p>
          <a:p>
            <a:r>
              <a:rPr lang="de-DE" dirty="0"/>
              <a:t>für Waschmaschinen?</a:t>
            </a:r>
          </a:p>
        </p:txBody>
      </p:sp>
    </p:spTree>
    <p:extLst>
      <p:ext uri="{BB962C8B-B14F-4D97-AF65-F5344CB8AC3E}">
        <p14:creationId xmlns:p14="http://schemas.microsoft.com/office/powerpoint/2010/main" val="155063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3B7772-C913-4B3E-B120-6D1B833F20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VORHERSAGE – ADAPTIVE PRICING</a:t>
            </a:r>
          </a:p>
        </p:txBody>
      </p:sp>
      <p:pic>
        <p:nvPicPr>
          <p:cNvPr id="5" name="Grafik 4" descr="Mann">
            <a:extLst>
              <a:ext uri="{FF2B5EF4-FFF2-40B4-BE49-F238E27FC236}">
                <a16:creationId xmlns:a16="http://schemas.microsoft.com/office/drawing/2014/main" id="{66688DD2-85C5-43A4-8F03-2CD199B9E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5583" y="2584174"/>
            <a:ext cx="3962400" cy="3962400"/>
          </a:xfrm>
          <a:prstGeom prst="rect">
            <a:avLst/>
          </a:prstGeom>
        </p:spPr>
      </p:pic>
      <p:pic>
        <p:nvPicPr>
          <p:cNvPr id="7" name="Grafik 6" descr="Dollar">
            <a:extLst>
              <a:ext uri="{FF2B5EF4-FFF2-40B4-BE49-F238E27FC236}">
                <a16:creationId xmlns:a16="http://schemas.microsoft.com/office/drawing/2014/main" id="{922C083A-919F-4AD8-9416-49DE4EEE7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63591" y="4340088"/>
            <a:ext cx="1149288" cy="1149288"/>
          </a:xfrm>
          <a:prstGeom prst="rect">
            <a:avLst/>
          </a:prstGeom>
        </p:spPr>
      </p:pic>
      <p:pic>
        <p:nvPicPr>
          <p:cNvPr id="9" name="Grafik 8" descr="Smartphone">
            <a:extLst>
              <a:ext uri="{FF2B5EF4-FFF2-40B4-BE49-F238E27FC236}">
                <a16:creationId xmlns:a16="http://schemas.microsoft.com/office/drawing/2014/main" id="{93E27497-7C98-4140-9CAF-53E23C4AC0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09948" y="4402800"/>
            <a:ext cx="6279026" cy="6279026"/>
          </a:xfrm>
          <a:prstGeom prst="rect">
            <a:avLst/>
          </a:prstGeom>
        </p:spPr>
      </p:pic>
      <p:pic>
        <p:nvPicPr>
          <p:cNvPr id="13" name="Grafik 12" descr="Mann">
            <a:extLst>
              <a:ext uri="{FF2B5EF4-FFF2-40B4-BE49-F238E27FC236}">
                <a16:creationId xmlns:a16="http://schemas.microsoft.com/office/drawing/2014/main" id="{672BD4A7-13CD-4EC4-9D92-0CFCD6580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5583" y="8382000"/>
            <a:ext cx="3962400" cy="3962400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9E30CC6-D8F9-4CFC-841B-0F3F15149854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5227983" y="4565374"/>
            <a:ext cx="9981965" cy="29769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3657DAE3-4C9E-4C6E-B968-2D47A3344873}"/>
              </a:ext>
            </a:extLst>
          </p:cNvPr>
          <p:cNvCxnSpPr>
            <a:stCxn id="13" idx="3"/>
            <a:endCxn id="9" idx="1"/>
          </p:cNvCxnSpPr>
          <p:nvPr/>
        </p:nvCxnSpPr>
        <p:spPr>
          <a:xfrm flipV="1">
            <a:off x="5227983" y="7542313"/>
            <a:ext cx="9981965" cy="28208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 descr="Dollar">
            <a:extLst>
              <a:ext uri="{FF2B5EF4-FFF2-40B4-BE49-F238E27FC236}">
                <a16:creationId xmlns:a16="http://schemas.microsoft.com/office/drawing/2014/main" id="{CAD960B7-14B7-4888-AD3C-4B98D16AB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4078" y="4340088"/>
            <a:ext cx="1149288" cy="1149288"/>
          </a:xfrm>
          <a:prstGeom prst="rect">
            <a:avLst/>
          </a:prstGeom>
        </p:spPr>
      </p:pic>
      <p:pic>
        <p:nvPicPr>
          <p:cNvPr id="20" name="Grafik 19" descr="Dollar">
            <a:extLst>
              <a:ext uri="{FF2B5EF4-FFF2-40B4-BE49-F238E27FC236}">
                <a16:creationId xmlns:a16="http://schemas.microsoft.com/office/drawing/2014/main" id="{16099A17-5813-44B1-A90F-AA11B7D54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63591" y="9373225"/>
            <a:ext cx="1149288" cy="1149288"/>
          </a:xfrm>
          <a:prstGeom prst="rect">
            <a:avLst/>
          </a:prstGeom>
        </p:spPr>
      </p:pic>
      <p:pic>
        <p:nvPicPr>
          <p:cNvPr id="21" name="Grafik 20" descr="Dollar">
            <a:extLst>
              <a:ext uri="{FF2B5EF4-FFF2-40B4-BE49-F238E27FC236}">
                <a16:creationId xmlns:a16="http://schemas.microsoft.com/office/drawing/2014/main" id="{51F67FF4-93FC-41C8-B5AD-F2E1A44F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4078" y="9373225"/>
            <a:ext cx="1149288" cy="1149288"/>
          </a:xfrm>
          <a:prstGeom prst="rect">
            <a:avLst/>
          </a:prstGeom>
        </p:spPr>
      </p:pic>
      <p:pic>
        <p:nvPicPr>
          <p:cNvPr id="22" name="Grafik 21" descr="Dollar">
            <a:extLst>
              <a:ext uri="{FF2B5EF4-FFF2-40B4-BE49-F238E27FC236}">
                <a16:creationId xmlns:a16="http://schemas.microsoft.com/office/drawing/2014/main" id="{DBD1C3EA-C95B-469D-9DA7-1716C66BE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7817" y="9369964"/>
            <a:ext cx="1149288" cy="114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28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D46170-6C80-4C8A-AE45-CF551A3AD7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ANWENDUNGSFÄLLE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DF50509-D09E-4A5E-AC58-DC28737ADDA6}"/>
              </a:ext>
            </a:extLst>
          </p:cNvPr>
          <p:cNvSpPr txBox="1"/>
          <p:nvPr/>
        </p:nvSpPr>
        <p:spPr>
          <a:xfrm>
            <a:off x="9703177" y="6134725"/>
            <a:ext cx="49776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dirty="0">
                <a:latin typeface="DIN Next LT Pro Condensed" panose="020B0506020203050203" pitchFamily="34" charset="0"/>
              </a:rPr>
              <a:t>CONTROLLING</a:t>
            </a:r>
          </a:p>
        </p:txBody>
      </p:sp>
    </p:spTree>
    <p:extLst>
      <p:ext uri="{BB962C8B-B14F-4D97-AF65-F5344CB8AC3E}">
        <p14:creationId xmlns:p14="http://schemas.microsoft.com/office/powerpoint/2010/main" val="3652911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9968D7-4221-4C3B-B67B-BF155A21D4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CONTROLLING - SPIELE</a:t>
            </a:r>
          </a:p>
        </p:txBody>
      </p:sp>
      <p:pic>
        <p:nvPicPr>
          <p:cNvPr id="5" name="Grafik 4" descr="Ein Bild, das Objekt, Schachfigur, drinnen, Tisch enthält.&#10;&#10;Mit sehr hoher Zuverlässigkeit generierte Beschreibung">
            <a:extLst>
              <a:ext uri="{FF2B5EF4-FFF2-40B4-BE49-F238E27FC236}">
                <a16:creationId xmlns:a16="http://schemas.microsoft.com/office/drawing/2014/main" id="{8E11F710-8A98-40BC-8A28-CA743BC87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590226"/>
            <a:ext cx="10396330" cy="6930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 descr="Ein Bild, das Objekt, Damestein enthält.&#10;&#10;Mit sehr hoher Zuverlässigkeit generierte Beschreibung">
            <a:extLst>
              <a:ext uri="{FF2B5EF4-FFF2-40B4-BE49-F238E27FC236}">
                <a16:creationId xmlns:a16="http://schemas.microsoft.com/office/drawing/2014/main" id="{6EF7BCD4-9D79-4EEA-834B-E581DEA30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14" y="3346431"/>
            <a:ext cx="9307728" cy="6977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 descr="Ein Bild, das dunkel enthält.&#10;&#10;Mit hoher Zuverlässigkeit generierte Beschreibung">
            <a:extLst>
              <a:ext uri="{FF2B5EF4-FFF2-40B4-BE49-F238E27FC236}">
                <a16:creationId xmlns:a16="http://schemas.microsoft.com/office/drawing/2014/main" id="{635BBBA4-EEF7-4DB7-A814-E15F673F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00" y="4156066"/>
            <a:ext cx="9231442" cy="6923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362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DADF90-110C-4699-9CE1-91858C67B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CONTROLLING - TRADING</a:t>
            </a:r>
          </a:p>
        </p:txBody>
      </p:sp>
      <p:pic>
        <p:nvPicPr>
          <p:cNvPr id="5" name="Grafik 4" descr="Ein Bild, das drinnen, Computer, schwarz enthält.&#10;&#10;Mit hoher Zuverlässigkeit generierte Beschreibung">
            <a:extLst>
              <a:ext uri="{FF2B5EF4-FFF2-40B4-BE49-F238E27FC236}">
                <a16:creationId xmlns:a16="http://schemas.microsoft.com/office/drawing/2014/main" id="{DB97661E-8714-4943-A19F-1C6EF5A82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15" y="2358887"/>
            <a:ext cx="17867570" cy="100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56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C3D1F2-6806-4F92-855A-D47A5F3238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CONTROLLING - ROBOTICS</a:t>
            </a:r>
          </a:p>
        </p:txBody>
      </p:sp>
      <p:pic>
        <p:nvPicPr>
          <p:cNvPr id="5" name="Grafik 4" descr="Ein Bild, das Tisch, Boden, sitzend, Elektronik enthält.&#10;&#10;Mit sehr hoher Zuverlässigkeit generierte Beschreibung">
            <a:extLst>
              <a:ext uri="{FF2B5EF4-FFF2-40B4-BE49-F238E27FC236}">
                <a16:creationId xmlns:a16="http://schemas.microsoft.com/office/drawing/2014/main" id="{F9F4ED21-BDD2-451E-8BA1-9AD1DC130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83" y="2676940"/>
            <a:ext cx="9241182" cy="6930886"/>
          </a:xfrm>
          <a:prstGeom prst="rect">
            <a:avLst/>
          </a:prstGeom>
        </p:spPr>
      </p:pic>
      <p:pic>
        <p:nvPicPr>
          <p:cNvPr id="7" name="Grafik 6" descr="Ein Bild, das drinnen, Boden, Objekt, Tisch enthält.&#10;&#10;Mit sehr hoher Zuverlässigkeit generierte Beschreibung">
            <a:extLst>
              <a:ext uri="{FF2B5EF4-FFF2-40B4-BE49-F238E27FC236}">
                <a16:creationId xmlns:a16="http://schemas.microsoft.com/office/drawing/2014/main" id="{D7DB90B4-7390-4160-9682-D11240602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165" y="3430656"/>
            <a:ext cx="10981634" cy="617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32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023B70-3DD6-4979-B75E-24B975954E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MACHINE LEARNING</a:t>
            </a:r>
          </a:p>
        </p:txBody>
      </p:sp>
      <p:pic>
        <p:nvPicPr>
          <p:cNvPr id="4" name="Onlinemedien 3" title="Hapless Boston Dynamics robot in shelf-stacking fail">
            <a:hlinkClick r:id="" action="ppaction://media"/>
            <a:extLst>
              <a:ext uri="{FF2B5EF4-FFF2-40B4-BE49-F238E27FC236}">
                <a16:creationId xmlns:a16="http://schemas.microsoft.com/office/drawing/2014/main" id="{744118F8-E86D-4498-A2EE-613DDFB5FD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57982" y="2226365"/>
            <a:ext cx="16468036" cy="926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59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D46170-6C80-4C8A-AE45-CF551A3AD7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ANWENDUNGSFÄLLE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DF50509-D09E-4A5E-AC58-DC28737ADDA6}"/>
              </a:ext>
            </a:extLst>
          </p:cNvPr>
          <p:cNvSpPr txBox="1"/>
          <p:nvPr/>
        </p:nvSpPr>
        <p:spPr>
          <a:xfrm>
            <a:off x="6309043" y="6134725"/>
            <a:ext cx="117659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dirty="0">
                <a:latin typeface="DIN Next LT Pro Condensed" panose="020B0506020203050203" pitchFamily="34" charset="0"/>
              </a:rPr>
              <a:t>NATURAL LANGUAGE PROCESSING</a:t>
            </a:r>
          </a:p>
        </p:txBody>
      </p:sp>
    </p:spTree>
    <p:extLst>
      <p:ext uri="{BB962C8B-B14F-4D97-AF65-F5344CB8AC3E}">
        <p14:creationId xmlns:p14="http://schemas.microsoft.com/office/powerpoint/2010/main" val="2379886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82AF8A-98E3-446C-B58A-C783572DCA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NATURAL LANGUAGE PROCESSING – CHAT BOTS</a:t>
            </a:r>
          </a:p>
        </p:txBody>
      </p:sp>
      <p:pic>
        <p:nvPicPr>
          <p:cNvPr id="5" name="Grafik 4" descr="Ein Bild, das Visitenkarte enthält.&#10;&#10;Mit hoher Zuverlässigkeit generierte Beschreibung">
            <a:extLst>
              <a:ext uri="{FF2B5EF4-FFF2-40B4-BE49-F238E27FC236}">
                <a16:creationId xmlns:a16="http://schemas.microsoft.com/office/drawing/2014/main" id="{5BF8A63D-63F6-4452-B565-1DDE72A6B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730" y="2875722"/>
            <a:ext cx="9938540" cy="86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05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DBFFD7-A0C7-4B7C-A645-C39FA3FF2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NATURAL LANGUAGE PROCESSING - NAVIGATION</a:t>
            </a:r>
          </a:p>
        </p:txBody>
      </p:sp>
      <p:pic>
        <p:nvPicPr>
          <p:cNvPr id="5" name="Grafik 4" descr="Ein Bild, das Auto, Himmel, Objekt, Ansicht enthält.&#10;&#10;Mit sehr hoher Zuverlässigkeit generierte Beschreibung">
            <a:extLst>
              <a:ext uri="{FF2B5EF4-FFF2-40B4-BE49-F238E27FC236}">
                <a16:creationId xmlns:a16="http://schemas.microsoft.com/office/drawing/2014/main" id="{E0255A8F-D86D-43B8-8618-C4BD0B7E8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52" y="2597426"/>
            <a:ext cx="14451496" cy="963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70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6AE06F3-8706-4D5C-8C3B-8A8A99B2F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Siri</a:t>
            </a:r>
          </a:p>
          <a:p>
            <a:r>
              <a:rPr lang="de-DE" dirty="0"/>
              <a:t>Cortana</a:t>
            </a:r>
          </a:p>
          <a:p>
            <a:r>
              <a:rPr lang="de-DE" dirty="0"/>
              <a:t>Alexa</a:t>
            </a:r>
          </a:p>
          <a:p>
            <a:r>
              <a:rPr lang="de-DE" dirty="0"/>
              <a:t>Google Assistent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6A7824-D667-4538-87C7-44013C5976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NATURAL LANGUAGE PROCESSING – VIRTUELLE ASSISTENTEN</a:t>
            </a:r>
          </a:p>
        </p:txBody>
      </p:sp>
    </p:spTree>
    <p:extLst>
      <p:ext uri="{BB962C8B-B14F-4D97-AF65-F5344CB8AC3E}">
        <p14:creationId xmlns:p14="http://schemas.microsoft.com/office/powerpoint/2010/main" val="861754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8C6050-7BBF-4C80-B8C3-132869CBBA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NATURAL LANGUAGE PROCESSING – VIRTUELLE ASSISTENTEN</a:t>
            </a:r>
          </a:p>
        </p:txBody>
      </p:sp>
      <p:pic>
        <p:nvPicPr>
          <p:cNvPr id="4" name="Onlinemedien 4" title="Google Duplex: A.I. Assistant Calls Local Businesses To Make Appointments">
            <a:hlinkClick r:id="" action="ppaction://media"/>
            <a:extLst>
              <a:ext uri="{FF2B5EF4-FFF2-40B4-BE49-F238E27FC236}">
                <a16:creationId xmlns:a16="http://schemas.microsoft.com/office/drawing/2014/main" id="{96104DEB-2692-417E-A552-1B65C29190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97102" y="2516258"/>
            <a:ext cx="17389796" cy="97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74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0BBC7F9-5B38-4599-ABC0-007A63B39C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2077180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CCC3845-247B-44A6-A070-249A534742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Blackbox</a:t>
            </a:r>
          </a:p>
          <a:p>
            <a:endParaRPr lang="de-DE" dirty="0"/>
          </a:p>
          <a:p>
            <a:r>
              <a:rPr lang="de-DE" dirty="0"/>
              <a:t>Die Frage der Haftung ist komplex</a:t>
            </a:r>
          </a:p>
          <a:p>
            <a:endParaRPr lang="de-DE" dirty="0"/>
          </a:p>
          <a:p>
            <a:r>
              <a:rPr lang="de-DE" dirty="0"/>
              <a:t>Die Wahl der Trainingsdaten ist ein Weg um Bias in das System zu bringen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5F5909-6BAA-431F-A8EE-F35EA51288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PROBLEMS</a:t>
            </a:r>
          </a:p>
        </p:txBody>
      </p:sp>
    </p:spTree>
    <p:extLst>
      <p:ext uri="{BB962C8B-B14F-4D97-AF65-F5344CB8AC3E}">
        <p14:creationId xmlns:p14="http://schemas.microsoft.com/office/powerpoint/2010/main" val="3219776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BC0F611-923B-4FDC-AFE1-07C8BD65E7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Löst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all </a:t>
            </a:r>
            <a:r>
              <a:rPr lang="en-US" dirty="0" err="1"/>
              <a:t>unsere</a:t>
            </a:r>
            <a:r>
              <a:rPr lang="en-US" dirty="0"/>
              <a:t> </a:t>
            </a:r>
            <a:r>
              <a:rPr lang="en-US" dirty="0" err="1"/>
              <a:t>Probleme</a:t>
            </a:r>
            <a:r>
              <a:rPr lang="en-US" dirty="0"/>
              <a:t> auf </a:t>
            </a:r>
            <a:r>
              <a:rPr lang="en-US" dirty="0" err="1"/>
              <a:t>magische</a:t>
            </a:r>
            <a:r>
              <a:rPr lang="en-US" dirty="0"/>
              <a:t> Weise</a:t>
            </a:r>
          </a:p>
          <a:p>
            <a:endParaRPr lang="en-US" dirty="0"/>
          </a:p>
          <a:p>
            <a:r>
              <a:rPr lang="en-US" dirty="0" err="1"/>
              <a:t>Vielzahl</a:t>
            </a:r>
            <a:r>
              <a:rPr lang="en-US" dirty="0"/>
              <a:t> von </a:t>
            </a:r>
            <a:r>
              <a:rPr lang="en-US" dirty="0" err="1"/>
              <a:t>Anwendungsgebiete</a:t>
            </a:r>
            <a:endParaRPr lang="en-US" dirty="0"/>
          </a:p>
          <a:p>
            <a:endParaRPr lang="en-US" dirty="0"/>
          </a:p>
          <a:p>
            <a:r>
              <a:rPr lang="en-US" dirty="0"/>
              <a:t>Hand in Hand </a:t>
            </a:r>
            <a:r>
              <a:rPr lang="en-US" dirty="0" err="1"/>
              <a:t>mit</a:t>
            </a:r>
            <a:r>
              <a:rPr lang="en-US" dirty="0"/>
              <a:t> Big Data (Input </a:t>
            </a:r>
            <a:r>
              <a:rPr lang="en-US" dirty="0" err="1"/>
              <a:t>für</a:t>
            </a:r>
            <a:r>
              <a:rPr lang="en-US" dirty="0"/>
              <a:t> Training)</a:t>
            </a:r>
          </a:p>
          <a:p>
            <a:endParaRPr lang="en-US" dirty="0"/>
          </a:p>
          <a:p>
            <a:r>
              <a:rPr lang="en-US" dirty="0" err="1"/>
              <a:t>Löst</a:t>
            </a:r>
            <a:r>
              <a:rPr lang="en-US" dirty="0"/>
              <a:t> </a:t>
            </a:r>
            <a:r>
              <a:rPr lang="en-US" dirty="0" err="1"/>
              <a:t>Probleme</a:t>
            </a:r>
            <a:r>
              <a:rPr lang="en-US" dirty="0"/>
              <a:t> die </a:t>
            </a:r>
            <a:r>
              <a:rPr lang="en-US" dirty="0" err="1"/>
              <a:t>klassiche</a:t>
            </a:r>
            <a:r>
              <a:rPr lang="en-US" dirty="0"/>
              <a:t> </a:t>
            </a:r>
            <a:r>
              <a:rPr lang="en-US" dirty="0" err="1"/>
              <a:t>Programmierung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lösen</a:t>
            </a:r>
            <a:r>
              <a:rPr lang="en-US" dirty="0"/>
              <a:t> </a:t>
            </a:r>
            <a:r>
              <a:rPr lang="en-US"/>
              <a:t>konnte</a:t>
            </a:r>
            <a:endParaRPr lang="en-US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07492A-37B7-4FC7-8818-82D5A635E1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1086705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BB0815-CC58-45B7-AEE5-D51630154C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DANKE FÜR IHRE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3469499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1946405-9AB7-4C52-81FA-7300C47A40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0719" y="4038182"/>
            <a:ext cx="23042562" cy="5639636"/>
          </a:xfrm>
        </p:spPr>
        <p:txBody>
          <a:bodyPr/>
          <a:lstStyle/>
          <a:p>
            <a:r>
              <a:rPr lang="de-DE" dirty="0"/>
              <a:t>Einführung und ein paar Details</a:t>
            </a:r>
          </a:p>
          <a:p>
            <a:endParaRPr lang="de-DE" dirty="0"/>
          </a:p>
          <a:p>
            <a:r>
              <a:rPr lang="de-DE" dirty="0"/>
              <a:t>Anwendungsfälle</a:t>
            </a:r>
          </a:p>
          <a:p>
            <a:endParaRPr lang="de-DE" dirty="0"/>
          </a:p>
          <a:p>
            <a:r>
              <a:rPr lang="de-DE" dirty="0"/>
              <a:t>Zusammenfassung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3FBCB6-4575-4E4A-B86F-3085402115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INHALTSANGABE</a:t>
            </a:r>
          </a:p>
        </p:txBody>
      </p:sp>
    </p:spTree>
    <p:extLst>
      <p:ext uri="{BB962C8B-B14F-4D97-AF65-F5344CB8AC3E}">
        <p14:creationId xmlns:p14="http://schemas.microsoft.com/office/powerpoint/2010/main" val="790158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E704BC5-ECAF-4A79-B4C7-0FDC91A1E1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EINFÜHRUNG UND EIN PAAR DETAILS</a:t>
            </a:r>
          </a:p>
        </p:txBody>
      </p:sp>
    </p:spTree>
    <p:extLst>
      <p:ext uri="{BB962C8B-B14F-4D97-AF65-F5344CB8AC3E}">
        <p14:creationId xmlns:p14="http://schemas.microsoft.com/office/powerpoint/2010/main" val="1248241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4A18DF-CDC3-43CB-BB10-1CC10650C9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ÜBERSICHT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ACAEC26-7FD3-4277-9E42-9F3EFB255D56}"/>
              </a:ext>
            </a:extLst>
          </p:cNvPr>
          <p:cNvSpPr/>
          <p:nvPr/>
        </p:nvSpPr>
        <p:spPr>
          <a:xfrm>
            <a:off x="3710608" y="2438400"/>
            <a:ext cx="16962783" cy="98331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MACH</a:t>
            </a:r>
            <a:endParaRPr lang="de-DE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562419F-AFA6-43E4-BE68-8BE512B119C4}"/>
              </a:ext>
            </a:extLst>
          </p:cNvPr>
          <p:cNvSpPr/>
          <p:nvPr/>
        </p:nvSpPr>
        <p:spPr>
          <a:xfrm flipH="1">
            <a:off x="4810537" y="3260034"/>
            <a:ext cx="12351025" cy="80175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C220937-160B-4C20-AE17-2820040449BD}"/>
              </a:ext>
            </a:extLst>
          </p:cNvPr>
          <p:cNvSpPr/>
          <p:nvPr/>
        </p:nvSpPr>
        <p:spPr>
          <a:xfrm>
            <a:off x="5486398" y="5436699"/>
            <a:ext cx="5658680" cy="36642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CD2569-ED9D-4602-A2CC-B460D7F79201}"/>
              </a:ext>
            </a:extLst>
          </p:cNvPr>
          <p:cNvSpPr txBox="1"/>
          <p:nvPr/>
        </p:nvSpPr>
        <p:spPr>
          <a:xfrm>
            <a:off x="17637817" y="6668780"/>
            <a:ext cx="2313454" cy="1200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Künstliche</a:t>
            </a:r>
          </a:p>
          <a:p>
            <a:r>
              <a:rPr lang="de-DE" dirty="0"/>
              <a:t>Intelligenz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CF221C5-EC17-4136-9E4F-D4CE8A4BAD9E}"/>
              </a:ext>
            </a:extLst>
          </p:cNvPr>
          <p:cNvSpPr txBox="1"/>
          <p:nvPr/>
        </p:nvSpPr>
        <p:spPr>
          <a:xfrm>
            <a:off x="12245007" y="6945714"/>
            <a:ext cx="3852337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Machine</a:t>
            </a:r>
            <a:r>
              <a:rPr lang="de-DE" dirty="0"/>
              <a:t> Learning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D5FC701-FAE6-4F2C-968F-4264A4F2F092}"/>
              </a:ext>
            </a:extLst>
          </p:cNvPr>
          <p:cNvSpPr txBox="1"/>
          <p:nvPr/>
        </p:nvSpPr>
        <p:spPr>
          <a:xfrm>
            <a:off x="6710170" y="6945710"/>
            <a:ext cx="3211135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549375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6BE70D-D29F-4812-8506-67A669AC07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MACHINE LEARNING DEFINITION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614AA517-AF73-4691-8394-C809B9A2A86E}"/>
              </a:ext>
            </a:extLst>
          </p:cNvPr>
          <p:cNvSpPr txBox="1">
            <a:spLocks/>
          </p:cNvSpPr>
          <p:nvPr/>
        </p:nvSpPr>
        <p:spPr>
          <a:xfrm>
            <a:off x="664095" y="5587126"/>
            <a:ext cx="23042562" cy="2846559"/>
          </a:xfrm>
          <a:prstGeom prst="rect">
            <a:avLst/>
          </a:prstGeom>
        </p:spPr>
        <p:txBody>
          <a:bodyPr/>
          <a:lstStyle>
            <a:lvl1pPr marL="685800" indent="-68580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Clr>
                <a:schemeClr val="tx2"/>
              </a:buClr>
              <a:buFont typeface="Wingdings" charset="2"/>
              <a:buChar char="§"/>
              <a:defRPr lang="en-US" sz="6600" kern="1200">
                <a:solidFill>
                  <a:schemeClr val="tx1"/>
                </a:solidFill>
                <a:effectLst/>
                <a:latin typeface="DIN Next LT Pro Light Condensed" charset="0"/>
                <a:ea typeface="+mn-ea"/>
                <a:cs typeface="DIN Next LT Pro Light Condensed" charset="0"/>
              </a:defRPr>
            </a:lvl1pPr>
            <a:lvl2pPr marL="1485717" indent="-57150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charset="2"/>
              <a:buChar char="§"/>
              <a:defRPr lang="en-US" sz="5400" kern="1200">
                <a:solidFill>
                  <a:schemeClr val="tx1"/>
                </a:solidFill>
                <a:effectLst/>
                <a:latin typeface="DIN Next LT Pro Light Condensed" charset="0"/>
                <a:ea typeface="+mn-ea"/>
                <a:cs typeface="DIN Next LT Pro Light Condensed" charset="0"/>
              </a:defRPr>
            </a:lvl2pPr>
            <a:lvl3pPr marL="2399934" indent="-57150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charset="2"/>
              <a:buChar char="§"/>
              <a:defRPr lang="en-US" sz="4800" kern="1200">
                <a:solidFill>
                  <a:schemeClr val="tx1"/>
                </a:solidFill>
                <a:effectLst/>
                <a:latin typeface="DIN Next LT Pro Light Condensed" charset="0"/>
                <a:ea typeface="+mn-ea"/>
                <a:cs typeface="DIN Next LT Pro Light Condensed" charset="0"/>
              </a:defRPr>
            </a:lvl3pPr>
            <a:lvl4pPr marL="3199851" indent="-45720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charset="2"/>
              <a:buChar char="§"/>
              <a:defRPr lang="en-US" sz="4400" kern="1200">
                <a:solidFill>
                  <a:schemeClr val="tx1"/>
                </a:solidFill>
                <a:effectLst/>
                <a:latin typeface="DIN Next LT Pro Light Condensed" charset="0"/>
                <a:ea typeface="+mn-ea"/>
                <a:cs typeface="DIN Next LT Pro Light Condensed" charset="0"/>
              </a:defRPr>
            </a:lvl4pPr>
            <a:lvl5pPr marL="4114068" indent="-45720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charset="2"/>
              <a:buChar char="§"/>
              <a:defRPr lang="en-US" sz="4400" kern="1200">
                <a:solidFill>
                  <a:schemeClr val="tx1"/>
                </a:solidFill>
                <a:effectLst/>
                <a:latin typeface="DIN Next LT Pro Light Condensed" charset="0"/>
                <a:ea typeface="+mn-ea"/>
                <a:cs typeface="DIN Next LT Pro Light Condensed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dirty="0"/>
              <a:t>Ein Computer </a:t>
            </a:r>
            <a:r>
              <a:rPr lang="en-US" dirty="0" err="1"/>
              <a:t>Programm</a:t>
            </a:r>
            <a:r>
              <a:rPr lang="en-US" dirty="0"/>
              <a:t> </a:t>
            </a:r>
            <a:r>
              <a:rPr lang="en-US" dirty="0" err="1"/>
              <a:t>lernt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Erfahrung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Bezug</a:t>
            </a:r>
            <a:r>
              <a:rPr lang="en-US" dirty="0"/>
              <a:t> auf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Menge</a:t>
            </a:r>
            <a:r>
              <a:rPr lang="en-US" dirty="0"/>
              <a:t> von </a:t>
            </a:r>
            <a:r>
              <a:rPr lang="en-US" dirty="0" err="1"/>
              <a:t>Aufgaben</a:t>
            </a:r>
            <a:r>
              <a:rPr lang="en-US" dirty="0"/>
              <a:t> und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Erfolgsmaß</a:t>
            </a:r>
            <a:r>
              <a:rPr lang="en-US" dirty="0"/>
              <a:t>, </a:t>
            </a:r>
            <a:r>
              <a:rPr lang="en-US" dirty="0" err="1"/>
              <a:t>wenn</a:t>
            </a:r>
            <a:r>
              <a:rPr lang="en-US" dirty="0"/>
              <a:t> sein </a:t>
            </a:r>
            <a:r>
              <a:rPr lang="en-US" dirty="0" err="1"/>
              <a:t>Erfolg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der </a:t>
            </a:r>
            <a:r>
              <a:rPr lang="en-US" dirty="0" err="1"/>
              <a:t>Ausübung</a:t>
            </a:r>
            <a:r>
              <a:rPr lang="en-US" dirty="0"/>
              <a:t> der </a:t>
            </a:r>
            <a:r>
              <a:rPr lang="en-US" dirty="0" err="1"/>
              <a:t>Aufgaben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Erfahrung</a:t>
            </a:r>
            <a:r>
              <a:rPr lang="en-US" dirty="0"/>
              <a:t> </a:t>
            </a:r>
            <a:r>
              <a:rPr lang="en-US" dirty="0" err="1"/>
              <a:t>messbar</a:t>
            </a:r>
            <a:r>
              <a:rPr lang="en-US" dirty="0"/>
              <a:t> </a:t>
            </a:r>
            <a:r>
              <a:rPr lang="en-US" dirty="0" err="1"/>
              <a:t>besser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 – Tom M. Mitchel</a:t>
            </a:r>
          </a:p>
        </p:txBody>
      </p:sp>
    </p:spTree>
    <p:extLst>
      <p:ext uri="{BB962C8B-B14F-4D97-AF65-F5344CB8AC3E}">
        <p14:creationId xmlns:p14="http://schemas.microsoft.com/office/powerpoint/2010/main" val="426916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2BCC6E3-12A1-409D-BBB9-041E34428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131" y="3540054"/>
            <a:ext cx="8123352" cy="6505574"/>
          </a:xfrm>
        </p:spPr>
        <p:txBody>
          <a:bodyPr/>
          <a:lstStyle/>
          <a:p>
            <a:r>
              <a:rPr lang="en-US" dirty="0" err="1"/>
              <a:t>Lerne</a:t>
            </a:r>
            <a:r>
              <a:rPr lang="en-US" dirty="0"/>
              <a:t> von </a:t>
            </a:r>
            <a:r>
              <a:rPr lang="en-US" dirty="0" err="1"/>
              <a:t>Daten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Baue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Modell</a:t>
            </a:r>
          </a:p>
          <a:p>
            <a:endParaRPr lang="en-US" dirty="0"/>
          </a:p>
          <a:p>
            <a:r>
              <a:rPr lang="en-US" dirty="0" err="1"/>
              <a:t>Akkurate</a:t>
            </a:r>
            <a:r>
              <a:rPr lang="en-US" dirty="0"/>
              <a:t> </a:t>
            </a:r>
            <a:r>
              <a:rPr lang="en-US" dirty="0" err="1"/>
              <a:t>Vorhersagen</a:t>
            </a:r>
            <a:r>
              <a:rPr lang="en-US" dirty="0"/>
              <a:t> / </a:t>
            </a:r>
            <a:r>
              <a:rPr lang="en-US" dirty="0" err="1"/>
              <a:t>Klassifizierungen</a:t>
            </a:r>
            <a:r>
              <a:rPr lang="en-US" dirty="0"/>
              <a:t> / Muster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9E1937-E9FB-4DEB-8FFF-913F5A762B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MACHINE LEARNING PROZESS</a:t>
            </a:r>
          </a:p>
        </p:txBody>
      </p:sp>
      <p:pic>
        <p:nvPicPr>
          <p:cNvPr id="5" name="Grafik 4" descr="Ein Bild, das Gebäude, Stadion, Person, draußen enthält.&#10;&#10;Mit sehr hoher Zuverlässigkeit generierte Beschreibung">
            <a:extLst>
              <a:ext uri="{FF2B5EF4-FFF2-40B4-BE49-F238E27FC236}">
                <a16:creationId xmlns:a16="http://schemas.microsoft.com/office/drawing/2014/main" id="{53ADBC0D-498D-4064-9F67-D7A2E7EE6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736" y="2573339"/>
            <a:ext cx="9144000" cy="6858000"/>
          </a:xfrm>
          <a:prstGeom prst="rect">
            <a:avLst/>
          </a:prstGeom>
        </p:spPr>
      </p:pic>
      <p:pic>
        <p:nvPicPr>
          <p:cNvPr id="7" name="Grafik 6" descr="Ein Bild, das Schiefertafel, Text enthält.&#10;&#10;Mit sehr hoher Zuverlässigkeit generierte Beschreibung">
            <a:extLst>
              <a:ext uri="{FF2B5EF4-FFF2-40B4-BE49-F238E27FC236}">
                <a16:creationId xmlns:a16="http://schemas.microsoft.com/office/drawing/2014/main" id="{CE5C5522-16C8-4D6D-9FA7-3E267F816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787" y="3067396"/>
            <a:ext cx="9429234" cy="6767832"/>
          </a:xfrm>
          <a:prstGeom prst="rect">
            <a:avLst/>
          </a:prstGeom>
        </p:spPr>
      </p:pic>
      <p:pic>
        <p:nvPicPr>
          <p:cNvPr id="9" name="Grafik 8" descr="Ein Bild, das Person, draußen, Sport, Sportwettkampf enthält.&#10;&#10;Mit sehr hoher Zuverlässigkeit generierte Beschreibung">
            <a:extLst>
              <a:ext uri="{FF2B5EF4-FFF2-40B4-BE49-F238E27FC236}">
                <a16:creationId xmlns:a16="http://schemas.microsoft.com/office/drawing/2014/main" id="{36F039B1-5333-43E1-BA0C-3A734BDBB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713" y="3823710"/>
            <a:ext cx="9753600" cy="650557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6476349-BEF0-4BBD-A1DC-246E87C1997D}"/>
              </a:ext>
            </a:extLst>
          </p:cNvPr>
          <p:cNvSpPr txBox="1"/>
          <p:nvPr/>
        </p:nvSpPr>
        <p:spPr>
          <a:xfrm>
            <a:off x="14020623" y="10329285"/>
            <a:ext cx="6417141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Bayern wird deutscher Meister</a:t>
            </a:r>
          </a:p>
        </p:txBody>
      </p:sp>
    </p:spTree>
    <p:extLst>
      <p:ext uri="{BB962C8B-B14F-4D97-AF65-F5344CB8AC3E}">
        <p14:creationId xmlns:p14="http://schemas.microsoft.com/office/powerpoint/2010/main" val="130774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D52B61-DA0B-434C-A26E-3394E1F5C0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MACHINE LEARNING PROZESS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AE60FC27-A981-4B36-9D28-E8CDA8831CB3}"/>
              </a:ext>
            </a:extLst>
          </p:cNvPr>
          <p:cNvSpPr/>
          <p:nvPr/>
        </p:nvSpPr>
        <p:spPr>
          <a:xfrm>
            <a:off x="688446" y="6695923"/>
            <a:ext cx="2460567" cy="129678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Datensatz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F1A0693-331B-49D4-8767-2830A5F35A79}"/>
              </a:ext>
            </a:extLst>
          </p:cNvPr>
          <p:cNvSpPr/>
          <p:nvPr/>
        </p:nvSpPr>
        <p:spPr>
          <a:xfrm>
            <a:off x="8364277" y="6683109"/>
            <a:ext cx="2344189" cy="12967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Trainiere Modell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33E7F8A0-251D-4D94-8877-6193E4E3E5F0}"/>
              </a:ext>
            </a:extLst>
          </p:cNvPr>
          <p:cNvSpPr/>
          <p:nvPr/>
        </p:nvSpPr>
        <p:spPr>
          <a:xfrm>
            <a:off x="8364276" y="9071446"/>
            <a:ext cx="2344189" cy="12967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Teste Modell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797332F7-825B-4F63-A693-2D2E098AEF5A}"/>
              </a:ext>
            </a:extLst>
          </p:cNvPr>
          <p:cNvSpPr/>
          <p:nvPr/>
        </p:nvSpPr>
        <p:spPr>
          <a:xfrm>
            <a:off x="8364277" y="4434862"/>
            <a:ext cx="2462749" cy="129678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Test Daten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5F6E38BD-7DC1-4C9D-9C6B-07A4B32C75DF}"/>
              </a:ext>
            </a:extLst>
          </p:cNvPr>
          <p:cNvSpPr/>
          <p:nvPr/>
        </p:nvSpPr>
        <p:spPr>
          <a:xfrm>
            <a:off x="4346714" y="9083170"/>
            <a:ext cx="2831030" cy="12967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Validierungs</a:t>
            </a:r>
            <a:r>
              <a:rPr lang="de-DE" dirty="0"/>
              <a:t> Daten</a:t>
            </a:r>
          </a:p>
        </p:txBody>
      </p:sp>
      <p:cxnSp>
        <p:nvCxnSpPr>
          <p:cNvPr id="27" name="Verbinder: gekrümmt 26">
            <a:extLst>
              <a:ext uri="{FF2B5EF4-FFF2-40B4-BE49-F238E27FC236}">
                <a16:creationId xmlns:a16="http://schemas.microsoft.com/office/drawing/2014/main" id="{87B0E08B-9C66-4B4A-AB3A-F2CBF1E3897D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 flipV="1">
            <a:off x="3149013" y="5083255"/>
            <a:ext cx="5215264" cy="2261061"/>
          </a:xfrm>
          <a:prstGeom prst="curvedConnector3">
            <a:avLst>
              <a:gd name="adj1" fmla="val 30942"/>
            </a:avLst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8CF5DE61-8447-4AB9-A5F5-2849D2EF8010}"/>
              </a:ext>
            </a:extLst>
          </p:cNvPr>
          <p:cNvCxnSpPr>
            <a:cxnSpLocks/>
            <a:stCxn id="4" idx="3"/>
            <a:endCxn id="75" idx="1"/>
          </p:cNvCxnSpPr>
          <p:nvPr/>
        </p:nvCxnSpPr>
        <p:spPr>
          <a:xfrm flipV="1">
            <a:off x="3149013" y="7327691"/>
            <a:ext cx="1665743" cy="16625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9F350278-A9E6-4995-BA41-47F283FBCD0E}"/>
              </a:ext>
            </a:extLst>
          </p:cNvPr>
          <p:cNvCxnSpPr>
            <a:cxnSpLocks/>
            <a:stCxn id="9" idx="1"/>
            <a:endCxn id="11" idx="3"/>
          </p:cNvCxnSpPr>
          <p:nvPr/>
        </p:nvCxnSpPr>
        <p:spPr>
          <a:xfrm flipH="1">
            <a:off x="7177744" y="9719839"/>
            <a:ext cx="1186532" cy="11723"/>
          </a:xfrm>
          <a:prstGeom prst="straightConnector1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Verbinder: gekrümmt 61">
            <a:extLst>
              <a:ext uri="{FF2B5EF4-FFF2-40B4-BE49-F238E27FC236}">
                <a16:creationId xmlns:a16="http://schemas.microsoft.com/office/drawing/2014/main" id="{995B074B-1789-44AF-B969-75C8BE61121F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>
          <a:xfrm>
            <a:off x="3149013" y="7344316"/>
            <a:ext cx="1197701" cy="2387246"/>
          </a:xfrm>
          <a:prstGeom prst="curvedConnector3">
            <a:avLst/>
          </a:prstGeom>
          <a:ln w="38100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feld 68">
            <a:extLst>
              <a:ext uri="{FF2B5EF4-FFF2-40B4-BE49-F238E27FC236}">
                <a16:creationId xmlns:a16="http://schemas.microsoft.com/office/drawing/2014/main" id="{70AE4095-EA0F-426C-A3E4-7F945EB67DAA}"/>
              </a:ext>
            </a:extLst>
          </p:cNvPr>
          <p:cNvSpPr txBox="1"/>
          <p:nvPr/>
        </p:nvSpPr>
        <p:spPr>
          <a:xfrm>
            <a:off x="7416429" y="8264508"/>
            <a:ext cx="4716365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Overfitting</a:t>
            </a:r>
            <a:r>
              <a:rPr lang="de-DE" dirty="0"/>
              <a:t> vermeiden</a:t>
            </a:r>
          </a:p>
        </p:txBody>
      </p:sp>
      <p:sp>
        <p:nvSpPr>
          <p:cNvPr id="75" name="Rechteck: abgerundete Ecken 74">
            <a:extLst>
              <a:ext uri="{FF2B5EF4-FFF2-40B4-BE49-F238E27FC236}">
                <a16:creationId xmlns:a16="http://schemas.microsoft.com/office/drawing/2014/main" id="{0B6CBC31-B4C5-4E46-88E1-D3DC1A8985BD}"/>
              </a:ext>
            </a:extLst>
          </p:cNvPr>
          <p:cNvSpPr/>
          <p:nvPr/>
        </p:nvSpPr>
        <p:spPr>
          <a:xfrm>
            <a:off x="4814756" y="6679298"/>
            <a:ext cx="2537598" cy="129678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Trainings Daten</a:t>
            </a:r>
          </a:p>
        </p:txBody>
      </p:sp>
      <p:sp>
        <p:nvSpPr>
          <p:cNvPr id="77" name="Rechteck: abgerundete Ecken 76">
            <a:extLst>
              <a:ext uri="{FF2B5EF4-FFF2-40B4-BE49-F238E27FC236}">
                <a16:creationId xmlns:a16="http://schemas.microsoft.com/office/drawing/2014/main" id="{0434319A-3E57-436B-B75E-3535E69349B1}"/>
              </a:ext>
            </a:extLst>
          </p:cNvPr>
          <p:cNvSpPr/>
          <p:nvPr/>
        </p:nvSpPr>
        <p:spPr>
          <a:xfrm>
            <a:off x="12754802" y="6679298"/>
            <a:ext cx="2227811" cy="12967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Evaluiere</a:t>
            </a:r>
          </a:p>
          <a:p>
            <a:pPr algn="ctr"/>
            <a:r>
              <a:rPr lang="de-DE" dirty="0"/>
              <a:t>Modell</a:t>
            </a:r>
          </a:p>
        </p:txBody>
      </p:sp>
      <p:sp>
        <p:nvSpPr>
          <p:cNvPr id="78" name="Rechteck: abgerundete Ecken 77">
            <a:extLst>
              <a:ext uri="{FF2B5EF4-FFF2-40B4-BE49-F238E27FC236}">
                <a16:creationId xmlns:a16="http://schemas.microsoft.com/office/drawing/2014/main" id="{BD478793-279B-4A76-8F19-851A7D9F3001}"/>
              </a:ext>
            </a:extLst>
          </p:cNvPr>
          <p:cNvSpPr/>
          <p:nvPr/>
        </p:nvSpPr>
        <p:spPr>
          <a:xfrm>
            <a:off x="16467652" y="4434862"/>
            <a:ext cx="2880523" cy="143359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Produktions</a:t>
            </a:r>
            <a:r>
              <a:rPr lang="de-DE" dirty="0"/>
              <a:t> Daten</a:t>
            </a:r>
          </a:p>
        </p:txBody>
      </p:sp>
      <p:sp>
        <p:nvSpPr>
          <p:cNvPr id="84" name="Rechteck: abgerundete Ecken 83">
            <a:extLst>
              <a:ext uri="{FF2B5EF4-FFF2-40B4-BE49-F238E27FC236}">
                <a16:creationId xmlns:a16="http://schemas.microsoft.com/office/drawing/2014/main" id="{62BEAFA5-65D3-45ED-B989-80DFDE7F39F3}"/>
              </a:ext>
            </a:extLst>
          </p:cNvPr>
          <p:cNvSpPr/>
          <p:nvPr/>
        </p:nvSpPr>
        <p:spPr>
          <a:xfrm>
            <a:off x="16792932" y="6695923"/>
            <a:ext cx="2227811" cy="12967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Finales Modell</a:t>
            </a:r>
          </a:p>
        </p:txBody>
      </p:sp>
      <p:sp>
        <p:nvSpPr>
          <p:cNvPr id="85" name="Rechteck: abgerundete Ecken 84">
            <a:extLst>
              <a:ext uri="{FF2B5EF4-FFF2-40B4-BE49-F238E27FC236}">
                <a16:creationId xmlns:a16="http://schemas.microsoft.com/office/drawing/2014/main" id="{B5404A83-1BE3-42A1-858F-0DD83E985803}"/>
              </a:ext>
            </a:extLst>
          </p:cNvPr>
          <p:cNvSpPr/>
          <p:nvPr/>
        </p:nvSpPr>
        <p:spPr>
          <a:xfrm>
            <a:off x="20101396" y="6495870"/>
            <a:ext cx="4029737" cy="169689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Vorhersagen Klassifizierungen Muster</a:t>
            </a:r>
          </a:p>
        </p:txBody>
      </p:sp>
      <p:cxnSp>
        <p:nvCxnSpPr>
          <p:cNvPr id="97" name="Verbinder: gekrümmt 96">
            <a:extLst>
              <a:ext uri="{FF2B5EF4-FFF2-40B4-BE49-F238E27FC236}">
                <a16:creationId xmlns:a16="http://schemas.microsoft.com/office/drawing/2014/main" id="{BE5D180F-D11B-4127-B9CD-BE5E0C2D2331}"/>
              </a:ext>
            </a:extLst>
          </p:cNvPr>
          <p:cNvCxnSpPr>
            <a:cxnSpLocks/>
            <a:stCxn id="10" idx="3"/>
            <a:endCxn id="77" idx="0"/>
          </p:cNvCxnSpPr>
          <p:nvPr/>
        </p:nvCxnSpPr>
        <p:spPr>
          <a:xfrm>
            <a:off x="10827026" y="5083255"/>
            <a:ext cx="3041682" cy="1596043"/>
          </a:xfrm>
          <a:prstGeom prst="curvedConnector2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mit Pfeil 99">
            <a:extLst>
              <a:ext uri="{FF2B5EF4-FFF2-40B4-BE49-F238E27FC236}">
                <a16:creationId xmlns:a16="http://schemas.microsoft.com/office/drawing/2014/main" id="{CE2E9593-46F7-4CED-AEE9-1E4A34047CC6}"/>
              </a:ext>
            </a:extLst>
          </p:cNvPr>
          <p:cNvCxnSpPr>
            <a:cxnSpLocks/>
            <a:stCxn id="75" idx="3"/>
            <a:endCxn id="8" idx="1"/>
          </p:cNvCxnSpPr>
          <p:nvPr/>
        </p:nvCxnSpPr>
        <p:spPr>
          <a:xfrm>
            <a:off x="7352354" y="7327691"/>
            <a:ext cx="1011923" cy="3811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mit Pfeil 102">
            <a:extLst>
              <a:ext uri="{FF2B5EF4-FFF2-40B4-BE49-F238E27FC236}">
                <a16:creationId xmlns:a16="http://schemas.microsoft.com/office/drawing/2014/main" id="{878A2891-3B1E-4617-AAD3-B0FDB8B53C43}"/>
              </a:ext>
            </a:extLst>
          </p:cNvPr>
          <p:cNvCxnSpPr>
            <a:stCxn id="8" idx="3"/>
            <a:endCxn id="77" idx="1"/>
          </p:cNvCxnSpPr>
          <p:nvPr/>
        </p:nvCxnSpPr>
        <p:spPr>
          <a:xfrm flipV="1">
            <a:off x="10708466" y="7327691"/>
            <a:ext cx="2046336" cy="3811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Ellipse 143">
            <a:extLst>
              <a:ext uri="{FF2B5EF4-FFF2-40B4-BE49-F238E27FC236}">
                <a16:creationId xmlns:a16="http://schemas.microsoft.com/office/drawing/2014/main" id="{BC44D8A8-A90C-44DA-9075-68B71606E4A2}"/>
              </a:ext>
            </a:extLst>
          </p:cNvPr>
          <p:cNvSpPr/>
          <p:nvPr/>
        </p:nvSpPr>
        <p:spPr>
          <a:xfrm>
            <a:off x="11920759" y="8432994"/>
            <a:ext cx="204570" cy="209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6" name="Verbinder: gekrümmt 145">
            <a:extLst>
              <a:ext uri="{FF2B5EF4-FFF2-40B4-BE49-F238E27FC236}">
                <a16:creationId xmlns:a16="http://schemas.microsoft.com/office/drawing/2014/main" id="{99EEF2AC-9A31-496E-B715-CB762210762B}"/>
              </a:ext>
            </a:extLst>
          </p:cNvPr>
          <p:cNvCxnSpPr>
            <a:stCxn id="8" idx="3"/>
            <a:endCxn id="144" idx="7"/>
          </p:cNvCxnSpPr>
          <p:nvPr/>
        </p:nvCxnSpPr>
        <p:spPr>
          <a:xfrm>
            <a:off x="10708466" y="7331502"/>
            <a:ext cx="1386904" cy="1132229"/>
          </a:xfrm>
          <a:prstGeom prst="curvedConnector2">
            <a:avLst/>
          </a:prstGeom>
          <a:ln w="38100"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Verbinder: gekrümmt 147">
            <a:extLst>
              <a:ext uri="{FF2B5EF4-FFF2-40B4-BE49-F238E27FC236}">
                <a16:creationId xmlns:a16="http://schemas.microsoft.com/office/drawing/2014/main" id="{276EDCF6-7695-4C7F-8D99-DE27ADBFF189}"/>
              </a:ext>
            </a:extLst>
          </p:cNvPr>
          <p:cNvCxnSpPr>
            <a:stCxn id="144" idx="6"/>
            <a:endCxn id="9" idx="3"/>
          </p:cNvCxnSpPr>
          <p:nvPr/>
        </p:nvCxnSpPr>
        <p:spPr>
          <a:xfrm flipH="1">
            <a:off x="10708465" y="8537938"/>
            <a:ext cx="1416864" cy="1181901"/>
          </a:xfrm>
          <a:prstGeom prst="curvedConnector3">
            <a:avLst>
              <a:gd name="adj1" fmla="val 294"/>
            </a:avLst>
          </a:prstGeom>
          <a:ln w="38100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Ellipse 149">
            <a:extLst>
              <a:ext uri="{FF2B5EF4-FFF2-40B4-BE49-F238E27FC236}">
                <a16:creationId xmlns:a16="http://schemas.microsoft.com/office/drawing/2014/main" id="{A0481AC3-B415-41A8-ACAD-B2674D50A799}"/>
              </a:ext>
            </a:extLst>
          </p:cNvPr>
          <p:cNvSpPr/>
          <p:nvPr/>
        </p:nvSpPr>
        <p:spPr>
          <a:xfrm>
            <a:off x="7177744" y="8358787"/>
            <a:ext cx="204570" cy="209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2" name="Verbinder: gekrümmt 151">
            <a:extLst>
              <a:ext uri="{FF2B5EF4-FFF2-40B4-BE49-F238E27FC236}">
                <a16:creationId xmlns:a16="http://schemas.microsoft.com/office/drawing/2014/main" id="{9CD414F2-FC43-4DCB-B037-0C3CFD9BC8B3}"/>
              </a:ext>
            </a:extLst>
          </p:cNvPr>
          <p:cNvCxnSpPr>
            <a:stCxn id="9" idx="1"/>
            <a:endCxn id="150" idx="6"/>
          </p:cNvCxnSpPr>
          <p:nvPr/>
        </p:nvCxnSpPr>
        <p:spPr>
          <a:xfrm rot="10800000">
            <a:off x="7382314" y="8463731"/>
            <a:ext cx="981962" cy="1256108"/>
          </a:xfrm>
          <a:prstGeom prst="curvedConnector3">
            <a:avLst>
              <a:gd name="adj1" fmla="val 100793"/>
            </a:avLst>
          </a:prstGeom>
          <a:ln w="38100"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Verbinder: gekrümmt 154">
            <a:extLst>
              <a:ext uri="{FF2B5EF4-FFF2-40B4-BE49-F238E27FC236}">
                <a16:creationId xmlns:a16="http://schemas.microsoft.com/office/drawing/2014/main" id="{BFAF1AEA-DECF-42BD-BF62-4F59BA0577B7}"/>
              </a:ext>
            </a:extLst>
          </p:cNvPr>
          <p:cNvCxnSpPr>
            <a:stCxn id="150" idx="7"/>
            <a:endCxn id="8" idx="1"/>
          </p:cNvCxnSpPr>
          <p:nvPr/>
        </p:nvCxnSpPr>
        <p:spPr>
          <a:xfrm rot="5400000" flipH="1" flipV="1">
            <a:off x="7329305" y="7354552"/>
            <a:ext cx="1058022" cy="1011922"/>
          </a:xfrm>
          <a:prstGeom prst="curvedConnector2">
            <a:avLst/>
          </a:prstGeom>
          <a:ln w="38100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Gerade Verbindung mit Pfeil 159">
            <a:extLst>
              <a:ext uri="{FF2B5EF4-FFF2-40B4-BE49-F238E27FC236}">
                <a16:creationId xmlns:a16="http://schemas.microsoft.com/office/drawing/2014/main" id="{DE44556E-4481-4374-ACB5-B5F207E2B914}"/>
              </a:ext>
            </a:extLst>
          </p:cNvPr>
          <p:cNvCxnSpPr>
            <a:stCxn id="77" idx="3"/>
            <a:endCxn id="84" idx="1"/>
          </p:cNvCxnSpPr>
          <p:nvPr/>
        </p:nvCxnSpPr>
        <p:spPr>
          <a:xfrm>
            <a:off x="14982613" y="7327691"/>
            <a:ext cx="1810319" cy="16625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Gerade Verbindung mit Pfeil 160">
            <a:extLst>
              <a:ext uri="{FF2B5EF4-FFF2-40B4-BE49-F238E27FC236}">
                <a16:creationId xmlns:a16="http://schemas.microsoft.com/office/drawing/2014/main" id="{D93D757C-EF2B-4E62-91A2-B5A4A98E1D4F}"/>
              </a:ext>
            </a:extLst>
          </p:cNvPr>
          <p:cNvCxnSpPr>
            <a:cxnSpLocks/>
            <a:stCxn id="78" idx="2"/>
            <a:endCxn id="84" idx="0"/>
          </p:cNvCxnSpPr>
          <p:nvPr/>
        </p:nvCxnSpPr>
        <p:spPr>
          <a:xfrm flipH="1">
            <a:off x="17906838" y="5868460"/>
            <a:ext cx="1076" cy="827463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mit Pfeil 163">
            <a:extLst>
              <a:ext uri="{FF2B5EF4-FFF2-40B4-BE49-F238E27FC236}">
                <a16:creationId xmlns:a16="http://schemas.microsoft.com/office/drawing/2014/main" id="{A56AA08F-CAE0-43CE-B385-8215E2D368D4}"/>
              </a:ext>
            </a:extLst>
          </p:cNvPr>
          <p:cNvCxnSpPr>
            <a:cxnSpLocks/>
            <a:stCxn id="84" idx="3"/>
            <a:endCxn id="85" idx="1"/>
          </p:cNvCxnSpPr>
          <p:nvPr/>
        </p:nvCxnSpPr>
        <p:spPr>
          <a:xfrm>
            <a:off x="19020743" y="7344316"/>
            <a:ext cx="1080653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49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69" grpId="0"/>
    </p:bldLst>
  </p:timing>
</p:sld>
</file>

<file path=ppt/theme/theme1.xml><?xml version="1.0" encoding="utf-8"?>
<a:theme xmlns:a="http://schemas.openxmlformats.org/drawingml/2006/main" name="STANDARD">
  <a:themeElements>
    <a:clrScheme name="PRODYNA">
      <a:dk1>
        <a:srgbClr val="383836"/>
      </a:dk1>
      <a:lt1>
        <a:srgbClr val="FFFFFF"/>
      </a:lt1>
      <a:dk2>
        <a:srgbClr val="A0C52A"/>
      </a:dk2>
      <a:lt2>
        <a:srgbClr val="577A9B"/>
      </a:lt2>
      <a:accent1>
        <a:srgbClr val="8BC4F2"/>
      </a:accent1>
      <a:accent2>
        <a:srgbClr val="ADB9CA"/>
      </a:accent2>
      <a:accent3>
        <a:srgbClr val="5F605E"/>
      </a:accent3>
      <a:accent4>
        <a:srgbClr val="868785"/>
      </a:accent4>
      <a:accent5>
        <a:srgbClr val="ECECEC"/>
      </a:accent5>
      <a:accent6>
        <a:srgbClr val="C76141"/>
      </a:accent6>
      <a:hlink>
        <a:srgbClr val="D04040"/>
      </a:hlink>
      <a:folHlink>
        <a:srgbClr val="D8BB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THRACITE">
  <a:themeElements>
    <a:clrScheme name="PRODYNA">
      <a:dk1>
        <a:srgbClr val="383836"/>
      </a:dk1>
      <a:lt1>
        <a:srgbClr val="FFFFFF"/>
      </a:lt1>
      <a:dk2>
        <a:srgbClr val="A0C52A"/>
      </a:dk2>
      <a:lt2>
        <a:srgbClr val="577A9B"/>
      </a:lt2>
      <a:accent1>
        <a:srgbClr val="8BC4F2"/>
      </a:accent1>
      <a:accent2>
        <a:srgbClr val="ADB9CA"/>
      </a:accent2>
      <a:accent3>
        <a:srgbClr val="5F605E"/>
      </a:accent3>
      <a:accent4>
        <a:srgbClr val="868785"/>
      </a:accent4>
      <a:accent5>
        <a:srgbClr val="ECECEC"/>
      </a:accent5>
      <a:accent6>
        <a:srgbClr val="C76141"/>
      </a:accent6>
      <a:hlink>
        <a:srgbClr val="D04040"/>
      </a:hlink>
      <a:folHlink>
        <a:srgbClr val="D8BB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PRODYNA">
      <a:dk1>
        <a:srgbClr val="383836"/>
      </a:dk1>
      <a:lt1>
        <a:srgbClr val="FFFFFF"/>
      </a:lt1>
      <a:dk2>
        <a:srgbClr val="A0C52A"/>
      </a:dk2>
      <a:lt2>
        <a:srgbClr val="577A9B"/>
      </a:lt2>
      <a:accent1>
        <a:srgbClr val="8BC4F2"/>
      </a:accent1>
      <a:accent2>
        <a:srgbClr val="ADB9CA"/>
      </a:accent2>
      <a:accent3>
        <a:srgbClr val="5F605E"/>
      </a:accent3>
      <a:accent4>
        <a:srgbClr val="868785"/>
      </a:accent4>
      <a:accent5>
        <a:srgbClr val="ECECEC"/>
      </a:accent5>
      <a:accent6>
        <a:srgbClr val="C76141"/>
      </a:accent6>
      <a:hlink>
        <a:srgbClr val="D04040"/>
      </a:hlink>
      <a:folHlink>
        <a:srgbClr val="D8BB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">
  <a:themeElements>
    <a:clrScheme name="PRODYNA">
      <a:dk1>
        <a:srgbClr val="383836"/>
      </a:dk1>
      <a:lt1>
        <a:srgbClr val="FFFFFF"/>
      </a:lt1>
      <a:dk2>
        <a:srgbClr val="A0C52A"/>
      </a:dk2>
      <a:lt2>
        <a:srgbClr val="577A9B"/>
      </a:lt2>
      <a:accent1>
        <a:srgbClr val="8BC4F2"/>
      </a:accent1>
      <a:accent2>
        <a:srgbClr val="ADB9CA"/>
      </a:accent2>
      <a:accent3>
        <a:srgbClr val="5F605E"/>
      </a:accent3>
      <a:accent4>
        <a:srgbClr val="868785"/>
      </a:accent4>
      <a:accent5>
        <a:srgbClr val="ECECEC"/>
      </a:accent5>
      <a:accent6>
        <a:srgbClr val="C76141"/>
      </a:accent6>
      <a:hlink>
        <a:srgbClr val="D04040"/>
      </a:hlink>
      <a:folHlink>
        <a:srgbClr val="D8BB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ZERO">
  <a:themeElements>
    <a:clrScheme name="PRODYNA">
      <a:dk1>
        <a:srgbClr val="383836"/>
      </a:dk1>
      <a:lt1>
        <a:srgbClr val="FFFFFF"/>
      </a:lt1>
      <a:dk2>
        <a:srgbClr val="A0C52A"/>
      </a:dk2>
      <a:lt2>
        <a:srgbClr val="577A9B"/>
      </a:lt2>
      <a:accent1>
        <a:srgbClr val="8BC4F2"/>
      </a:accent1>
      <a:accent2>
        <a:srgbClr val="ADB9CA"/>
      </a:accent2>
      <a:accent3>
        <a:srgbClr val="5F605E"/>
      </a:accent3>
      <a:accent4>
        <a:srgbClr val="868785"/>
      </a:accent4>
      <a:accent5>
        <a:srgbClr val="ECECEC"/>
      </a:accent5>
      <a:accent6>
        <a:srgbClr val="C76141"/>
      </a:accent6>
      <a:hlink>
        <a:srgbClr val="D04040"/>
      </a:hlink>
      <a:folHlink>
        <a:srgbClr val="D8BB6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ZURE Cloud Master">
  <a:themeElements>
    <a:clrScheme name="PRODYNA">
      <a:dk1>
        <a:srgbClr val="383836"/>
      </a:dk1>
      <a:lt1>
        <a:srgbClr val="FFFFFF"/>
      </a:lt1>
      <a:dk2>
        <a:srgbClr val="A0C52A"/>
      </a:dk2>
      <a:lt2>
        <a:srgbClr val="577A9B"/>
      </a:lt2>
      <a:accent1>
        <a:srgbClr val="8BC4F2"/>
      </a:accent1>
      <a:accent2>
        <a:srgbClr val="ADB9CA"/>
      </a:accent2>
      <a:accent3>
        <a:srgbClr val="5F605E"/>
      </a:accent3>
      <a:accent4>
        <a:srgbClr val="868785"/>
      </a:accent4>
      <a:accent5>
        <a:srgbClr val="ECECEC"/>
      </a:accent5>
      <a:accent6>
        <a:srgbClr val="C76141"/>
      </a:accent6>
      <a:hlink>
        <a:srgbClr val="D04040"/>
      </a:hlink>
      <a:folHlink>
        <a:srgbClr val="D8BB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533</Words>
  <Application>Microsoft Office PowerPoint</Application>
  <PresentationFormat>Benutzerdefiniert</PresentationFormat>
  <Paragraphs>161</Paragraphs>
  <Slides>38</Slides>
  <Notes>12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38</vt:i4>
      </vt:variant>
    </vt:vector>
  </HeadingPairs>
  <TitlesOfParts>
    <vt:vector size="49" baseType="lpstr">
      <vt:lpstr>Arial</vt:lpstr>
      <vt:lpstr>Wingdings</vt:lpstr>
      <vt:lpstr>DIN Next LT Pro Condensed</vt:lpstr>
      <vt:lpstr>DIN Next LT Pro Light Condensed</vt:lpstr>
      <vt:lpstr>Calibri</vt:lpstr>
      <vt:lpstr>STANDARD</vt:lpstr>
      <vt:lpstr>ANTHRACITE</vt:lpstr>
      <vt:lpstr>WHITE</vt:lpstr>
      <vt:lpstr>GREEN</vt:lpstr>
      <vt:lpstr>ZERO</vt:lpstr>
      <vt:lpstr>AZURE Cloud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USER</dc:creator>
  <cp:keywords/>
  <dc:description/>
  <cp:lastModifiedBy>Jochen Schmücking</cp:lastModifiedBy>
  <cp:revision>1317</cp:revision>
  <cp:lastPrinted>2018-03-29T12:55:55Z</cp:lastPrinted>
  <dcterms:created xsi:type="dcterms:W3CDTF">2014-09-26T10:57:37Z</dcterms:created>
  <dcterms:modified xsi:type="dcterms:W3CDTF">2019-06-06T15:08:23Z</dcterms:modified>
  <cp:category/>
</cp:coreProperties>
</file>